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1" r:id="rId2"/>
    <p:sldId id="2562" r:id="rId3"/>
    <p:sldId id="2563" r:id="rId4"/>
    <p:sldId id="2564" r:id="rId5"/>
    <p:sldId id="2565" r:id="rId6"/>
    <p:sldId id="2566" r:id="rId7"/>
    <p:sldId id="2567" r:id="rId8"/>
    <p:sldId id="2568" r:id="rId9"/>
    <p:sldId id="2569" r:id="rId10"/>
    <p:sldId id="2570" r:id="rId11"/>
    <p:sldId id="2571" r:id="rId12"/>
    <p:sldId id="2572" r:id="rId13"/>
    <p:sldId id="2573" r:id="rId14"/>
    <p:sldId id="2574" r:id="rId15"/>
    <p:sldId id="2575" r:id="rId16"/>
    <p:sldId id="2576" r:id="rId17"/>
    <p:sldId id="2577" r:id="rId18"/>
    <p:sldId id="2578" r:id="rId19"/>
    <p:sldId id="2579" r:id="rId20"/>
    <p:sldId id="2580" r:id="rId21"/>
    <p:sldId id="2581" r:id="rId22"/>
    <p:sldId id="25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venção da Dopagem no Ensino Secundário: Guia Prático para Professores de Educação Física" id="{CD51DB82-3C22-47E4-ACC1-7F566B0E7DEC}">
          <p14:sldIdLst>
            <p14:sldId id="2561"/>
          </p14:sldIdLst>
        </p14:section>
        <p14:section name="Introdução e enquadramento do tema" id="{50E16963-3540-4E1B-ABB2-173FCE8A5B5A}">
          <p14:sldIdLst>
            <p14:sldId id="2562"/>
            <p14:sldId id="2563"/>
            <p14:sldId id="2564"/>
          </p14:sldIdLst>
        </p14:section>
        <p14:section name="Valores, ética e sentido do antidopagem" id="{D9F63975-1DB5-495B-AE5B-86B97D045D7C}">
          <p14:sldIdLst>
            <p14:sldId id="2565"/>
            <p14:sldId id="2566"/>
          </p14:sldIdLst>
        </p14:section>
        <p14:section name="Risco e vulnerabilidade à dopagem" id="{E6D1A56C-0E0B-43CC-ADB9-50774F3F73D7}">
          <p14:sldIdLst>
            <p14:sldId id="2567"/>
            <p14:sldId id="2568"/>
            <p14:sldId id="2569"/>
            <p14:sldId id="2570"/>
          </p14:sldIdLst>
        </p14:section>
        <p14:section name="Como acontecem os erros mais comuns" id="{29DFF327-FA8D-4514-9563-385520B06168}">
          <p14:sldIdLst>
            <p14:sldId id="2571"/>
            <p14:sldId id="2572"/>
            <p14:sldId id="2573"/>
          </p14:sldIdLst>
        </p14:section>
        <p14:section name="Consequências e impacto pessoal" id="{F40BA010-E1E6-46D4-A3BC-29CFF6632AE0}">
          <p14:sldIdLst>
            <p14:sldId id="2574"/>
            <p14:sldId id="2575"/>
            <p14:sldId id="2576"/>
          </p14:sldIdLst>
        </p14:section>
        <p14:section name="Tomada de decisão e prevenção prática" id="{EDD82797-C194-4890-BD87-0E2AC292508C}">
          <p14:sldIdLst>
            <p14:sldId id="2577"/>
            <p14:sldId id="2578"/>
            <p14:sldId id="2579"/>
            <p14:sldId id="2580"/>
            <p14:sldId id="2581"/>
            <p14:sldId id="25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Godinho" userId="58ef5739-fa1e-4a33-b9ba-134d3c7a3b7f" providerId="ADAL" clId="{3A8EB36C-5209-47A1-B16F-AE88BA9A8B6F}"/>
    <pc:docChg chg="modSld sldOrd">
      <pc:chgData name="Ricardo Godinho" userId="58ef5739-fa1e-4a33-b9ba-134d3c7a3b7f" providerId="ADAL" clId="{3A8EB36C-5209-47A1-B16F-AE88BA9A8B6F}" dt="2026-06-19T10:56:18.225" v="1"/>
      <pc:docMkLst>
        <pc:docMk/>
      </pc:docMkLst>
      <pc:sldChg chg="ord">
        <pc:chgData name="Ricardo Godinho" userId="58ef5739-fa1e-4a33-b9ba-134d3c7a3b7f" providerId="ADAL" clId="{3A8EB36C-5209-47A1-B16F-AE88BA9A8B6F}" dt="2026-06-19T10:56:18.225" v="1"/>
        <pc:sldMkLst>
          <pc:docMk/>
          <pc:sldMk cId="1482560392" sldId="256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C5E032-05B2-4792-B446-DA021B070365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4304BE4-D2BE-4B40-99FC-CC23621B69C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Situações de Vulnerabilidade</a:t>
          </a:r>
        </a:p>
      </dgm:t>
    </dgm:pt>
    <dgm:pt modelId="{B9A0B76D-74C4-46CC-96E7-613EA91BA8D2}" type="parTrans" cxnId="{CAB5EC97-987E-452C-A69F-9A009B283E94}">
      <dgm:prSet/>
      <dgm:spPr/>
      <dgm:t>
        <a:bodyPr/>
        <a:lstStyle/>
        <a:p>
          <a:endParaRPr lang="en-US"/>
        </a:p>
      </dgm:t>
    </dgm:pt>
    <dgm:pt modelId="{928FF00D-5B38-498E-BF11-F56C943ED891}" type="sibTrans" cxnId="{CAB5EC97-987E-452C-A69F-9A009B283E94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4D693728-EE03-4FD9-88AC-35758DB412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Lesões, pressão para melhorar e mudanças de equipa são momentos críticos para decisões erradas em dopagem.</a:t>
          </a:r>
        </a:p>
      </dgm:t>
    </dgm:pt>
    <dgm:pt modelId="{8541FD57-E7F6-4853-A519-012CF36788F2}" type="parTrans" cxnId="{D6DE05CC-7A49-4414-B5A4-383721CD2B38}">
      <dgm:prSet/>
      <dgm:spPr/>
      <dgm:t>
        <a:bodyPr/>
        <a:lstStyle/>
        <a:p>
          <a:endParaRPr lang="en-US"/>
        </a:p>
      </dgm:t>
    </dgm:pt>
    <dgm:pt modelId="{ECD42C0C-5E02-4F9D-9925-14A14FAC5D68}" type="sibTrans" cxnId="{D6DE05CC-7A49-4414-B5A4-383721CD2B38}">
      <dgm:prSet/>
      <dgm:spPr/>
      <dgm:t>
        <a:bodyPr/>
        <a:lstStyle/>
        <a:p>
          <a:endParaRPr lang="en-US"/>
        </a:p>
      </dgm:t>
    </dgm:pt>
    <dgm:pt modelId="{9EB14A01-54FE-4FB5-87BC-09FC94F91BC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Pressão Académica e Social</a:t>
          </a:r>
        </a:p>
      </dgm:t>
    </dgm:pt>
    <dgm:pt modelId="{4660C8D5-E91F-40BF-8D7A-4307D4A7AD19}" type="parTrans" cxnId="{FF180F1E-00ED-4557-B06A-30B53DDA5DF8}">
      <dgm:prSet/>
      <dgm:spPr/>
      <dgm:t>
        <a:bodyPr/>
        <a:lstStyle/>
        <a:p>
          <a:endParaRPr lang="en-US"/>
        </a:p>
      </dgm:t>
    </dgm:pt>
    <dgm:pt modelId="{9BF89E85-C443-4839-8D59-556370D8752E}" type="sibTrans" cxnId="{FF180F1E-00ED-4557-B06A-30B53DDA5DF8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B79F7E34-F13A-4A20-A6E5-ABB7FEA8AF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Alunos e </a:t>
          </a:r>
          <a:r>
            <a:rPr lang="en-US" dirty="0" err="1"/>
            <a:t>Atletas</a:t>
          </a:r>
          <a:r>
            <a:rPr lang="en-US" dirty="0"/>
            <a:t> no </a:t>
          </a:r>
          <a:r>
            <a:rPr lang="en-US" dirty="0" err="1"/>
            <a:t>ensino</a:t>
          </a:r>
          <a:r>
            <a:rPr lang="en-US" dirty="0"/>
            <a:t> </a:t>
          </a:r>
          <a:r>
            <a:rPr lang="en-US" dirty="0" err="1"/>
            <a:t>secundário</a:t>
          </a:r>
          <a:r>
            <a:rPr lang="en-US" dirty="0"/>
            <a:t> </a:t>
          </a:r>
          <a:r>
            <a:rPr lang="en-US" dirty="0" err="1"/>
            <a:t>enfrentam</a:t>
          </a:r>
          <a:r>
            <a:rPr lang="en-US" dirty="0"/>
            <a:t> </a:t>
          </a:r>
          <a:r>
            <a:rPr lang="en-US" dirty="0" err="1"/>
            <a:t>pressão</a:t>
          </a:r>
          <a:r>
            <a:rPr lang="en-US" dirty="0"/>
            <a:t> </a:t>
          </a:r>
          <a:r>
            <a:rPr lang="en-US" dirty="0" err="1"/>
            <a:t>académica</a:t>
          </a:r>
          <a:r>
            <a:rPr lang="en-US" dirty="0"/>
            <a:t> e social </a:t>
          </a:r>
          <a:r>
            <a:rPr lang="en-US" dirty="0" err="1"/>
            <a:t>que</a:t>
          </a:r>
          <a:r>
            <a:rPr lang="en-US" dirty="0"/>
            <a:t> </a:t>
          </a:r>
          <a:r>
            <a:rPr lang="en-US" dirty="0" err="1"/>
            <a:t>aumentam</a:t>
          </a:r>
          <a:r>
            <a:rPr lang="en-US" dirty="0"/>
            <a:t> a </a:t>
          </a:r>
          <a:r>
            <a:rPr lang="en-US" dirty="0" err="1"/>
            <a:t>vulnerabilidade</a:t>
          </a:r>
          <a:r>
            <a:rPr lang="en-US" dirty="0"/>
            <a:t> a </a:t>
          </a:r>
          <a:r>
            <a:rPr lang="en-US" dirty="0" err="1"/>
            <a:t>escolhas</a:t>
          </a:r>
          <a:r>
            <a:rPr lang="en-US" dirty="0"/>
            <a:t> de </a:t>
          </a:r>
          <a:r>
            <a:rPr lang="en-US" dirty="0" err="1"/>
            <a:t>risco</a:t>
          </a:r>
          <a:r>
            <a:rPr lang="en-US" dirty="0"/>
            <a:t>.</a:t>
          </a:r>
        </a:p>
      </dgm:t>
    </dgm:pt>
    <dgm:pt modelId="{33986C94-C254-4787-9625-B14E6F950826}" type="parTrans" cxnId="{CD0B6BE2-D088-44FE-8F07-19EB255B6BD8}">
      <dgm:prSet/>
      <dgm:spPr/>
      <dgm:t>
        <a:bodyPr/>
        <a:lstStyle/>
        <a:p>
          <a:endParaRPr lang="en-US"/>
        </a:p>
      </dgm:t>
    </dgm:pt>
    <dgm:pt modelId="{FCE8284C-C80B-437F-A252-B4C4DCEF3E2C}" type="sibTrans" cxnId="{CD0B6BE2-D088-44FE-8F07-19EB255B6BD8}">
      <dgm:prSet/>
      <dgm:spPr/>
      <dgm:t>
        <a:bodyPr/>
        <a:lstStyle/>
        <a:p>
          <a:endParaRPr lang="en-US"/>
        </a:p>
      </dgm:t>
    </dgm:pt>
    <dgm:pt modelId="{FC90A93B-6737-4459-9298-2C1C499880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Prevenção e Gestão Emocional</a:t>
          </a:r>
        </a:p>
      </dgm:t>
    </dgm:pt>
    <dgm:pt modelId="{2D33F090-C214-4D47-9209-AB5E5B4F0B2E}" type="parTrans" cxnId="{9C2E8668-0AA1-40E6-A895-1BFA68891706}">
      <dgm:prSet/>
      <dgm:spPr/>
      <dgm:t>
        <a:bodyPr/>
        <a:lstStyle/>
        <a:p>
          <a:endParaRPr lang="en-US"/>
        </a:p>
      </dgm:t>
    </dgm:pt>
    <dgm:pt modelId="{AC23B4FC-9A85-4B1F-A975-2CBE45FC5307}" type="sibTrans" cxnId="{9C2E8668-0AA1-40E6-A895-1BFA68891706}">
      <dgm:prSet/>
      <dgm:spPr/>
      <dgm:t>
        <a:bodyPr/>
        <a:lstStyle/>
        <a:p>
          <a:endParaRPr lang="en-US"/>
        </a:p>
      </dgm:t>
    </dgm:pt>
    <dgm:pt modelId="{5074906F-2DD4-4215-AEE2-371F861995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Reconhecer vulnerabilidades e gerir emoções são competências-chave para prevenir comportamentos de risco.</a:t>
          </a:r>
        </a:p>
      </dgm:t>
    </dgm:pt>
    <dgm:pt modelId="{1D13D793-D070-469C-9666-7D8023123203}" type="parTrans" cxnId="{6C878802-2BB7-4652-AEB5-7321C76D704E}">
      <dgm:prSet/>
      <dgm:spPr/>
      <dgm:t>
        <a:bodyPr/>
        <a:lstStyle/>
        <a:p>
          <a:endParaRPr lang="en-US"/>
        </a:p>
      </dgm:t>
    </dgm:pt>
    <dgm:pt modelId="{6F05EA74-891D-4258-8D93-4181C109E0E7}" type="sibTrans" cxnId="{6C878802-2BB7-4652-AEB5-7321C76D704E}">
      <dgm:prSet/>
      <dgm:spPr/>
      <dgm:t>
        <a:bodyPr/>
        <a:lstStyle/>
        <a:p>
          <a:endParaRPr lang="en-US"/>
        </a:p>
      </dgm:t>
    </dgm:pt>
    <dgm:pt modelId="{5F2B2477-F0AB-46EA-886C-20F81BB359F0}" type="pres">
      <dgm:prSet presAssocID="{E5C5E032-05B2-4792-B446-DA021B070365}" presName="Root" presStyleCnt="0">
        <dgm:presLayoutVars>
          <dgm:dir/>
          <dgm:resizeHandles val="exact"/>
        </dgm:presLayoutVars>
      </dgm:prSet>
      <dgm:spPr/>
    </dgm:pt>
    <dgm:pt modelId="{A6CEC8D7-DBC4-4FF1-B156-F9947E3768FC}" type="pres">
      <dgm:prSet presAssocID="{A4304BE4-D2BE-4B40-99FC-CC23621B69C6}" presName="Composite" presStyleCnt="0"/>
      <dgm:spPr/>
    </dgm:pt>
    <dgm:pt modelId="{D906CBBC-C024-4D69-A068-E1026ACBB23E}" type="pres">
      <dgm:prSet presAssocID="{A4304BE4-D2BE-4B40-99FC-CC23621B69C6}" presName="Pictur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25718" b="7"/>
          <a:stretch/>
        </a:blipFill>
      </dgm:spPr>
      <dgm:extLst>
        <a:ext uri="{E40237B7-FDA0-4F09-8148-C483321AD2D9}">
          <dgm14:cNvPr xmlns:dgm14="http://schemas.microsoft.com/office/drawing/2010/diagram" id="0" name="" descr="Homem de meia-idade se exercitando em uma quadra esportiva."/>
        </a:ext>
      </dgm:extLst>
    </dgm:pt>
    <dgm:pt modelId="{F218290A-3250-46C4-B942-4911F77BFA69}" type="pres">
      <dgm:prSet presAssocID="{A4304BE4-D2BE-4B40-99FC-CC23621B69C6}" presName="Subtitle" presStyleLbl="revTx" presStyleIdx="0" presStyleCnt="6">
        <dgm:presLayoutVars>
          <dgm:chMax val="0"/>
          <dgm:bulletEnabled/>
        </dgm:presLayoutVars>
      </dgm:prSet>
      <dgm:spPr/>
    </dgm:pt>
    <dgm:pt modelId="{97D8D8E6-847B-464B-81D7-39F103B5D6D9}" type="pres">
      <dgm:prSet presAssocID="{A4304BE4-D2BE-4B40-99FC-CC23621B69C6}" presName="Description" presStyleLbl="revTx" presStyleIdx="1" presStyleCnt="6">
        <dgm:presLayoutVars>
          <dgm:bulletEnabled/>
        </dgm:presLayoutVars>
      </dgm:prSet>
      <dgm:spPr/>
    </dgm:pt>
    <dgm:pt modelId="{A644D3EB-57DD-4893-98DF-A08FB0567185}" type="pres">
      <dgm:prSet presAssocID="{928FF00D-5B38-498E-BF11-F56C943ED891}" presName="sibTrans" presStyleLbl="sibTrans2D1" presStyleIdx="0" presStyleCnt="0"/>
      <dgm:spPr/>
    </dgm:pt>
    <dgm:pt modelId="{213A3E0B-4969-4D37-AF5A-58B472A694A3}" type="pres">
      <dgm:prSet presAssocID="{9EB14A01-54FE-4FB5-87BC-09FC94F91BCD}" presName="Composite" presStyleCnt="0"/>
      <dgm:spPr/>
    </dgm:pt>
    <dgm:pt modelId="{D8A008DD-39B5-4397-9ED8-9DADCC22461A}" type="pres">
      <dgm:prSet presAssocID="{9EB14A01-54FE-4FB5-87BC-09FC94F91BCD}" presName="Pictur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24503" b="7"/>
          <a:stretch/>
        </a:blipFill>
      </dgm:spPr>
      <dgm:extLst>
        <a:ext uri="{E40237B7-FDA0-4F09-8148-C483321AD2D9}">
          <dgm14:cNvPr xmlns:dgm14="http://schemas.microsoft.com/office/drawing/2010/diagram" id="0" name="" descr="Um estudante frustrado com a cabeça nas mãos e uma aluna sentada atrás dele."/>
        </a:ext>
      </dgm:extLst>
    </dgm:pt>
    <dgm:pt modelId="{C33EFF2A-6F0E-4446-B07B-0029C4C7DF3D}" type="pres">
      <dgm:prSet presAssocID="{9EB14A01-54FE-4FB5-87BC-09FC94F91BCD}" presName="Subtitle" presStyleLbl="revTx" presStyleIdx="2" presStyleCnt="6">
        <dgm:presLayoutVars>
          <dgm:chMax val="0"/>
          <dgm:bulletEnabled/>
        </dgm:presLayoutVars>
      </dgm:prSet>
      <dgm:spPr/>
    </dgm:pt>
    <dgm:pt modelId="{A9BFFFD8-4D70-46AB-8892-71FC6D7A37AD}" type="pres">
      <dgm:prSet presAssocID="{9EB14A01-54FE-4FB5-87BC-09FC94F91BCD}" presName="Description" presStyleLbl="revTx" presStyleIdx="3" presStyleCnt="6">
        <dgm:presLayoutVars>
          <dgm:bulletEnabled/>
        </dgm:presLayoutVars>
      </dgm:prSet>
      <dgm:spPr/>
    </dgm:pt>
    <dgm:pt modelId="{B38E913C-9CED-4572-8244-513574EC0794}" type="pres">
      <dgm:prSet presAssocID="{9BF89E85-C443-4839-8D59-556370D8752E}" presName="sibTrans" presStyleLbl="sibTrans2D1" presStyleIdx="0" presStyleCnt="0"/>
      <dgm:spPr/>
    </dgm:pt>
    <dgm:pt modelId="{93319185-268E-4A3A-AA85-4BE571664F07}" type="pres">
      <dgm:prSet presAssocID="{FC90A93B-6737-4459-9298-2C1C4998800E}" presName="Composite" presStyleCnt="0"/>
      <dgm:spPr/>
    </dgm:pt>
    <dgm:pt modelId="{0E4936AF-3FEF-43AD-80F7-F3662B8020DB}" type="pres">
      <dgm:prSet presAssocID="{FC90A93B-6737-4459-9298-2C1C4998800E}" presName="Pictur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20521" b="7"/>
          <a:stretch/>
        </a:blipFill>
      </dgm:spPr>
      <dgm:extLst>
        <a:ext uri="{E40237B7-FDA0-4F09-8148-C483321AD2D9}">
          <dgm14:cNvPr xmlns:dgm14="http://schemas.microsoft.com/office/drawing/2010/diagram" id="0" name="" descr="Um homem, um menino jovem, está cansado de fazer lição de casa, sentado à mesa."/>
        </a:ext>
      </dgm:extLst>
    </dgm:pt>
    <dgm:pt modelId="{0C09068C-77A9-45C5-81B2-2931AF8D93A1}" type="pres">
      <dgm:prSet presAssocID="{FC90A93B-6737-4459-9298-2C1C4998800E}" presName="Subtitle" presStyleLbl="revTx" presStyleIdx="4" presStyleCnt="6">
        <dgm:presLayoutVars>
          <dgm:chMax val="0"/>
          <dgm:bulletEnabled/>
        </dgm:presLayoutVars>
      </dgm:prSet>
      <dgm:spPr/>
    </dgm:pt>
    <dgm:pt modelId="{013CD922-F896-412F-9219-2943CD0ADCF9}" type="pres">
      <dgm:prSet presAssocID="{FC90A93B-6737-4459-9298-2C1C4998800E}" presName="Description" presStyleLbl="revTx" presStyleIdx="5" presStyleCnt="6">
        <dgm:presLayoutVars>
          <dgm:bulletEnabled/>
        </dgm:presLayoutVars>
      </dgm:prSet>
      <dgm:spPr/>
    </dgm:pt>
  </dgm:ptLst>
  <dgm:cxnLst>
    <dgm:cxn modelId="{E220B501-CDB7-4C93-B13A-85AB455D1CBB}" type="presOf" srcId="{E5C5E032-05B2-4792-B446-DA021B070365}" destId="{5F2B2477-F0AB-46EA-886C-20F81BB359F0}" srcOrd="0" destOrd="0" presId="urn:microsoft.com/office/officeart/2024/3/layout/verticalVisualTextBlock1"/>
    <dgm:cxn modelId="{6C878802-2BB7-4652-AEB5-7321C76D704E}" srcId="{FC90A93B-6737-4459-9298-2C1C4998800E}" destId="{5074906F-2DD4-4215-AEE2-371F861995A6}" srcOrd="0" destOrd="0" parTransId="{1D13D793-D070-469C-9666-7D8023123203}" sibTransId="{6F05EA74-891D-4258-8D93-4181C109E0E7}"/>
    <dgm:cxn modelId="{D52FE518-4D28-4B42-822E-A6DEFEF3C539}" type="presOf" srcId="{FC90A93B-6737-4459-9298-2C1C4998800E}" destId="{0C09068C-77A9-45C5-81B2-2931AF8D93A1}" srcOrd="0" destOrd="0" presId="urn:microsoft.com/office/officeart/2024/3/layout/verticalVisualTextBlock1"/>
    <dgm:cxn modelId="{4FEDE21C-8522-4BD5-85FF-EC044DEAF6D6}" type="presOf" srcId="{A4304BE4-D2BE-4B40-99FC-CC23621B69C6}" destId="{F218290A-3250-46C4-B942-4911F77BFA69}" srcOrd="0" destOrd="0" presId="urn:microsoft.com/office/officeart/2024/3/layout/verticalVisualTextBlock1"/>
    <dgm:cxn modelId="{FF180F1E-00ED-4557-B06A-30B53DDA5DF8}" srcId="{E5C5E032-05B2-4792-B446-DA021B070365}" destId="{9EB14A01-54FE-4FB5-87BC-09FC94F91BCD}" srcOrd="1" destOrd="0" parTransId="{4660C8D5-E91F-40BF-8D7A-4307D4A7AD19}" sibTransId="{9BF89E85-C443-4839-8D59-556370D8752E}"/>
    <dgm:cxn modelId="{A6FDED5C-455F-4B06-A6CF-9745C211DDB5}" type="presOf" srcId="{928FF00D-5B38-498E-BF11-F56C943ED891}" destId="{A644D3EB-57DD-4893-98DF-A08FB0567185}" srcOrd="0" destOrd="0" presId="urn:microsoft.com/office/officeart/2024/3/layout/verticalVisualTextBlock1"/>
    <dgm:cxn modelId="{9C2E8668-0AA1-40E6-A895-1BFA68891706}" srcId="{E5C5E032-05B2-4792-B446-DA021B070365}" destId="{FC90A93B-6737-4459-9298-2C1C4998800E}" srcOrd="2" destOrd="0" parTransId="{2D33F090-C214-4D47-9209-AB5E5B4F0B2E}" sibTransId="{AC23B4FC-9A85-4B1F-A975-2CBE45FC5307}"/>
    <dgm:cxn modelId="{65ECF17B-05DA-41F4-AA00-5EBEDA42E6D4}" type="presOf" srcId="{4D693728-EE03-4FD9-88AC-35758DB4126B}" destId="{97D8D8E6-847B-464B-81D7-39F103B5D6D9}" srcOrd="0" destOrd="0" presId="urn:microsoft.com/office/officeart/2024/3/layout/verticalVisualTextBlock1"/>
    <dgm:cxn modelId="{CAB5EC97-987E-452C-A69F-9A009B283E94}" srcId="{E5C5E032-05B2-4792-B446-DA021B070365}" destId="{A4304BE4-D2BE-4B40-99FC-CC23621B69C6}" srcOrd="0" destOrd="0" parTransId="{B9A0B76D-74C4-46CC-96E7-613EA91BA8D2}" sibTransId="{928FF00D-5B38-498E-BF11-F56C943ED891}"/>
    <dgm:cxn modelId="{38460C9D-B021-4012-846B-44B12E598166}" type="presOf" srcId="{5074906F-2DD4-4215-AEE2-371F861995A6}" destId="{013CD922-F896-412F-9219-2943CD0ADCF9}" srcOrd="0" destOrd="0" presId="urn:microsoft.com/office/officeart/2024/3/layout/verticalVisualTextBlock1"/>
    <dgm:cxn modelId="{F3559DA6-966D-4EAD-94DE-B4C4744A759D}" type="presOf" srcId="{B79F7E34-F13A-4A20-A6E5-ABB7FEA8AF30}" destId="{A9BFFFD8-4D70-46AB-8892-71FC6D7A37AD}" srcOrd="0" destOrd="0" presId="urn:microsoft.com/office/officeart/2024/3/layout/verticalVisualTextBlock1"/>
    <dgm:cxn modelId="{C6EC32C8-DAF3-48A3-B9A2-5C1AE78420A0}" type="presOf" srcId="{9BF89E85-C443-4839-8D59-556370D8752E}" destId="{B38E913C-9CED-4572-8244-513574EC0794}" srcOrd="0" destOrd="0" presId="urn:microsoft.com/office/officeart/2024/3/layout/verticalVisualTextBlock1"/>
    <dgm:cxn modelId="{D6DE05CC-7A49-4414-B5A4-383721CD2B38}" srcId="{A4304BE4-D2BE-4B40-99FC-CC23621B69C6}" destId="{4D693728-EE03-4FD9-88AC-35758DB4126B}" srcOrd="0" destOrd="0" parTransId="{8541FD57-E7F6-4853-A519-012CF36788F2}" sibTransId="{ECD42C0C-5E02-4F9D-9925-14A14FAC5D68}"/>
    <dgm:cxn modelId="{CD0B6BE2-D088-44FE-8F07-19EB255B6BD8}" srcId="{9EB14A01-54FE-4FB5-87BC-09FC94F91BCD}" destId="{B79F7E34-F13A-4A20-A6E5-ABB7FEA8AF30}" srcOrd="0" destOrd="0" parTransId="{33986C94-C254-4787-9625-B14E6F950826}" sibTransId="{FCE8284C-C80B-437F-A252-B4C4DCEF3E2C}"/>
    <dgm:cxn modelId="{AE399DED-4453-4EEA-9077-2D1A6777B591}" type="presOf" srcId="{9EB14A01-54FE-4FB5-87BC-09FC94F91BCD}" destId="{C33EFF2A-6F0E-4446-B07B-0029C4C7DF3D}" srcOrd="0" destOrd="0" presId="urn:microsoft.com/office/officeart/2024/3/layout/verticalVisualTextBlock1"/>
    <dgm:cxn modelId="{15717847-ABB9-46BB-926F-30F452FDEC73}" type="presParOf" srcId="{5F2B2477-F0AB-46EA-886C-20F81BB359F0}" destId="{A6CEC8D7-DBC4-4FF1-B156-F9947E3768FC}" srcOrd="0" destOrd="0" presId="urn:microsoft.com/office/officeart/2024/3/layout/verticalVisualTextBlock1"/>
    <dgm:cxn modelId="{2C1A1BA6-C017-4697-872B-68686F1A7AAD}" type="presParOf" srcId="{A6CEC8D7-DBC4-4FF1-B156-F9947E3768FC}" destId="{D906CBBC-C024-4D69-A068-E1026ACBB23E}" srcOrd="0" destOrd="0" presId="urn:microsoft.com/office/officeart/2024/3/layout/verticalVisualTextBlock1"/>
    <dgm:cxn modelId="{025AC322-11D4-495D-87AE-B844686F4C2E}" type="presParOf" srcId="{A6CEC8D7-DBC4-4FF1-B156-F9947E3768FC}" destId="{F218290A-3250-46C4-B942-4911F77BFA69}" srcOrd="1" destOrd="0" presId="urn:microsoft.com/office/officeart/2024/3/layout/verticalVisualTextBlock1"/>
    <dgm:cxn modelId="{BDF0A68E-1417-49DC-9591-4A6C00E44713}" type="presParOf" srcId="{A6CEC8D7-DBC4-4FF1-B156-F9947E3768FC}" destId="{97D8D8E6-847B-464B-81D7-39F103B5D6D9}" srcOrd="2" destOrd="0" presId="urn:microsoft.com/office/officeart/2024/3/layout/verticalVisualTextBlock1"/>
    <dgm:cxn modelId="{2118F0BD-EAE9-4351-ACD7-CC408772D233}" type="presParOf" srcId="{5F2B2477-F0AB-46EA-886C-20F81BB359F0}" destId="{A644D3EB-57DD-4893-98DF-A08FB0567185}" srcOrd="1" destOrd="0" presId="urn:microsoft.com/office/officeart/2024/3/layout/verticalVisualTextBlock1"/>
    <dgm:cxn modelId="{F6575574-F484-4267-BE0B-DA01D908AE1F}" type="presParOf" srcId="{5F2B2477-F0AB-46EA-886C-20F81BB359F0}" destId="{213A3E0B-4969-4D37-AF5A-58B472A694A3}" srcOrd="2" destOrd="0" presId="urn:microsoft.com/office/officeart/2024/3/layout/verticalVisualTextBlock1"/>
    <dgm:cxn modelId="{43A125CF-0ECA-43CC-8B7E-53E09A026F85}" type="presParOf" srcId="{213A3E0B-4969-4D37-AF5A-58B472A694A3}" destId="{D8A008DD-39B5-4397-9ED8-9DADCC22461A}" srcOrd="0" destOrd="0" presId="urn:microsoft.com/office/officeart/2024/3/layout/verticalVisualTextBlock1"/>
    <dgm:cxn modelId="{9A8EADC4-3C71-4CED-815E-E0C084FEE2A6}" type="presParOf" srcId="{213A3E0B-4969-4D37-AF5A-58B472A694A3}" destId="{C33EFF2A-6F0E-4446-B07B-0029C4C7DF3D}" srcOrd="1" destOrd="0" presId="urn:microsoft.com/office/officeart/2024/3/layout/verticalVisualTextBlock1"/>
    <dgm:cxn modelId="{CEA3CB04-4FD4-4424-8FED-FE194885E451}" type="presParOf" srcId="{213A3E0B-4969-4D37-AF5A-58B472A694A3}" destId="{A9BFFFD8-4D70-46AB-8892-71FC6D7A37AD}" srcOrd="2" destOrd="0" presId="urn:microsoft.com/office/officeart/2024/3/layout/verticalVisualTextBlock1"/>
    <dgm:cxn modelId="{FC51B99F-8B11-428A-B3A2-494C6FE4904F}" type="presParOf" srcId="{5F2B2477-F0AB-46EA-886C-20F81BB359F0}" destId="{B38E913C-9CED-4572-8244-513574EC0794}" srcOrd="3" destOrd="0" presId="urn:microsoft.com/office/officeart/2024/3/layout/verticalVisualTextBlock1"/>
    <dgm:cxn modelId="{403EE10C-2FF4-4E4D-B181-47BEFFC5D7D9}" type="presParOf" srcId="{5F2B2477-F0AB-46EA-886C-20F81BB359F0}" destId="{93319185-268E-4A3A-AA85-4BE571664F07}" srcOrd="4" destOrd="0" presId="urn:microsoft.com/office/officeart/2024/3/layout/verticalVisualTextBlock1"/>
    <dgm:cxn modelId="{6BDA3581-F3E0-4ACC-B5A5-1D9199D9019F}" type="presParOf" srcId="{93319185-268E-4A3A-AA85-4BE571664F07}" destId="{0E4936AF-3FEF-43AD-80F7-F3662B8020DB}" srcOrd="0" destOrd="0" presId="urn:microsoft.com/office/officeart/2024/3/layout/verticalVisualTextBlock1"/>
    <dgm:cxn modelId="{09C415F9-CC17-4400-8CA9-C3C3B97739BA}" type="presParOf" srcId="{93319185-268E-4A3A-AA85-4BE571664F07}" destId="{0C09068C-77A9-45C5-81B2-2931AF8D93A1}" srcOrd="1" destOrd="0" presId="urn:microsoft.com/office/officeart/2024/3/layout/verticalVisualTextBlock1"/>
    <dgm:cxn modelId="{A51B469E-0906-48DC-B4A2-6C0CDBACA46F}" type="presParOf" srcId="{93319185-268E-4A3A-AA85-4BE571664F07}" destId="{013CD922-F896-412F-9219-2943CD0ADCF9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06CBBC-C024-4D69-A068-E1026ACBB23E}">
      <dsp:nvSpPr>
        <dsp:cNvPr id="0" name=""/>
        <dsp:cNvSpPr/>
      </dsp:nvSpPr>
      <dsp:spPr>
        <a:xfrm>
          <a:off x="0" y="0"/>
          <a:ext cx="1167510" cy="116751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25718" b="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18290A-3250-46C4-B942-4911F77BFA69}">
      <dsp:nvSpPr>
        <dsp:cNvPr id="0" name=""/>
        <dsp:cNvSpPr/>
      </dsp:nvSpPr>
      <dsp:spPr>
        <a:xfrm>
          <a:off x="1347510" y="0"/>
          <a:ext cx="7120047" cy="37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Situações de Vulnerabilidade</a:t>
          </a:r>
        </a:p>
      </dsp:txBody>
      <dsp:txXfrm>
        <a:off x="1347510" y="0"/>
        <a:ext cx="7120047" cy="372807"/>
      </dsp:txXfrm>
    </dsp:sp>
    <dsp:sp modelId="{97D8D8E6-847B-464B-81D7-39F103B5D6D9}">
      <dsp:nvSpPr>
        <dsp:cNvPr id="0" name=""/>
        <dsp:cNvSpPr/>
      </dsp:nvSpPr>
      <dsp:spPr>
        <a:xfrm>
          <a:off x="1347510" y="372807"/>
          <a:ext cx="7120047" cy="79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Lesões, pressão para melhorar e mudanças de equipa são momentos críticos para decisões erradas em dopagem.</a:t>
          </a:r>
        </a:p>
      </dsp:txBody>
      <dsp:txXfrm>
        <a:off x="1347510" y="372807"/>
        <a:ext cx="7120047" cy="794702"/>
      </dsp:txXfrm>
    </dsp:sp>
    <dsp:sp modelId="{D8A008DD-39B5-4397-9ED8-9DADCC22461A}">
      <dsp:nvSpPr>
        <dsp:cNvPr id="0" name=""/>
        <dsp:cNvSpPr/>
      </dsp:nvSpPr>
      <dsp:spPr>
        <a:xfrm>
          <a:off x="0" y="1260911"/>
          <a:ext cx="1167510" cy="116751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24503" b="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3EFF2A-6F0E-4446-B07B-0029C4C7DF3D}">
      <dsp:nvSpPr>
        <dsp:cNvPr id="0" name=""/>
        <dsp:cNvSpPr/>
      </dsp:nvSpPr>
      <dsp:spPr>
        <a:xfrm>
          <a:off x="1347510" y="1260911"/>
          <a:ext cx="7120047" cy="37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Pressão Académica e Social</a:t>
          </a:r>
        </a:p>
      </dsp:txBody>
      <dsp:txXfrm>
        <a:off x="1347510" y="1260911"/>
        <a:ext cx="7120047" cy="372807"/>
      </dsp:txXfrm>
    </dsp:sp>
    <dsp:sp modelId="{A9BFFFD8-4D70-46AB-8892-71FC6D7A37AD}">
      <dsp:nvSpPr>
        <dsp:cNvPr id="0" name=""/>
        <dsp:cNvSpPr/>
      </dsp:nvSpPr>
      <dsp:spPr>
        <a:xfrm>
          <a:off x="1347510" y="1633718"/>
          <a:ext cx="7120047" cy="79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Alunos e </a:t>
          </a:r>
          <a:r>
            <a:rPr lang="en-US" sz="1400" kern="1200" dirty="0" err="1"/>
            <a:t>Atletas</a:t>
          </a:r>
          <a:r>
            <a:rPr lang="en-US" sz="1400" kern="1200" dirty="0"/>
            <a:t> no </a:t>
          </a:r>
          <a:r>
            <a:rPr lang="en-US" sz="1400" kern="1200" dirty="0" err="1"/>
            <a:t>ensino</a:t>
          </a:r>
          <a:r>
            <a:rPr lang="en-US" sz="1400" kern="1200" dirty="0"/>
            <a:t> </a:t>
          </a:r>
          <a:r>
            <a:rPr lang="en-US" sz="1400" kern="1200" dirty="0" err="1"/>
            <a:t>secundário</a:t>
          </a:r>
          <a:r>
            <a:rPr lang="en-US" sz="1400" kern="1200" dirty="0"/>
            <a:t> </a:t>
          </a:r>
          <a:r>
            <a:rPr lang="en-US" sz="1400" kern="1200" dirty="0" err="1"/>
            <a:t>enfrentam</a:t>
          </a:r>
          <a:r>
            <a:rPr lang="en-US" sz="1400" kern="1200" dirty="0"/>
            <a:t> </a:t>
          </a:r>
          <a:r>
            <a:rPr lang="en-US" sz="1400" kern="1200" dirty="0" err="1"/>
            <a:t>pressão</a:t>
          </a:r>
          <a:r>
            <a:rPr lang="en-US" sz="1400" kern="1200" dirty="0"/>
            <a:t> </a:t>
          </a:r>
          <a:r>
            <a:rPr lang="en-US" sz="1400" kern="1200" dirty="0" err="1"/>
            <a:t>académica</a:t>
          </a:r>
          <a:r>
            <a:rPr lang="en-US" sz="1400" kern="1200" dirty="0"/>
            <a:t> e social </a:t>
          </a:r>
          <a:r>
            <a:rPr lang="en-US" sz="1400" kern="1200" dirty="0" err="1"/>
            <a:t>que</a:t>
          </a:r>
          <a:r>
            <a:rPr lang="en-US" sz="1400" kern="1200" dirty="0"/>
            <a:t> </a:t>
          </a:r>
          <a:r>
            <a:rPr lang="en-US" sz="1400" kern="1200" dirty="0" err="1"/>
            <a:t>aumentam</a:t>
          </a:r>
          <a:r>
            <a:rPr lang="en-US" sz="1400" kern="1200" dirty="0"/>
            <a:t> a </a:t>
          </a:r>
          <a:r>
            <a:rPr lang="en-US" sz="1400" kern="1200" dirty="0" err="1"/>
            <a:t>vulnerabilidade</a:t>
          </a:r>
          <a:r>
            <a:rPr lang="en-US" sz="1400" kern="1200" dirty="0"/>
            <a:t> a </a:t>
          </a:r>
          <a:r>
            <a:rPr lang="en-US" sz="1400" kern="1200" dirty="0" err="1"/>
            <a:t>escolhas</a:t>
          </a:r>
          <a:r>
            <a:rPr lang="en-US" sz="1400" kern="1200" dirty="0"/>
            <a:t> de </a:t>
          </a:r>
          <a:r>
            <a:rPr lang="en-US" sz="1400" kern="1200" dirty="0" err="1"/>
            <a:t>risco</a:t>
          </a:r>
          <a:r>
            <a:rPr lang="en-US" sz="1400" kern="1200" dirty="0"/>
            <a:t>.</a:t>
          </a:r>
        </a:p>
      </dsp:txBody>
      <dsp:txXfrm>
        <a:off x="1347510" y="1633718"/>
        <a:ext cx="7120047" cy="794702"/>
      </dsp:txXfrm>
    </dsp:sp>
    <dsp:sp modelId="{0E4936AF-3FEF-43AD-80F7-F3662B8020DB}">
      <dsp:nvSpPr>
        <dsp:cNvPr id="0" name=""/>
        <dsp:cNvSpPr/>
      </dsp:nvSpPr>
      <dsp:spPr>
        <a:xfrm>
          <a:off x="0" y="2521822"/>
          <a:ext cx="1167510" cy="116751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r="20521" b="7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09068C-77A9-45C5-81B2-2931AF8D93A1}">
      <dsp:nvSpPr>
        <dsp:cNvPr id="0" name=""/>
        <dsp:cNvSpPr/>
      </dsp:nvSpPr>
      <dsp:spPr>
        <a:xfrm>
          <a:off x="1347510" y="2521822"/>
          <a:ext cx="7120047" cy="372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Prevenção e Gestão Emocional</a:t>
          </a:r>
        </a:p>
      </dsp:txBody>
      <dsp:txXfrm>
        <a:off x="1347510" y="2521822"/>
        <a:ext cx="7120047" cy="372807"/>
      </dsp:txXfrm>
    </dsp:sp>
    <dsp:sp modelId="{013CD922-F896-412F-9219-2943CD0ADCF9}">
      <dsp:nvSpPr>
        <dsp:cNvPr id="0" name=""/>
        <dsp:cNvSpPr/>
      </dsp:nvSpPr>
      <dsp:spPr>
        <a:xfrm>
          <a:off x="1347510" y="2894629"/>
          <a:ext cx="7120047" cy="79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Reconhecer vulnerabilidades e gerir emoções são competências-chave para prevenir comportamentos de risco.</a:t>
          </a:r>
        </a:p>
      </dsp:txBody>
      <dsp:txXfrm>
        <a:off x="1347510" y="2894629"/>
        <a:ext cx="7120047" cy="79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080EF-1473-44C8-89D6-94919750DFDF}" type="datetimeFigureOut">
              <a:t>19/06/2026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56C18-2E45-4820-BBF3-E48CBA27479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7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 conteúdos gerados por IA poderão estar incorretos.
---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99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transmite uma das mensagens mais importantes de toda a apresentação: cada atleta é responsável por tudo o que entra no seu corpo. Este princípio, conhecido como responsabilidade objetiva, pode ser explicado de forma simples aos alunos do ensino secundário, sem recorrer a linguagem jurídica. A ideia central é que não importa quem aconselhou, quem forneceu ou se houve intenção; a responsabilidade final é sempre do praticante. Esta mensagem está fortemente alinhada com os objetivos educativos da Educação Física, que promove a autonomia, a responsabilidade individual e a tomada de decisões conscientes. O professor pode relacionar este princípio com outras áreas da vida dos alunos, como a alimentação, o consumo de álcool ou a segurança rodoviária. No âmbito do ISE da WADA, este é um conceito-chave que deve ser introduzido de forma clara e adaptada à idade. O slide deve ser apresentado com exemplos práticos e linguagem acessível, reforçando que a melhor forma de assumir responsabilidade é informar-se, perguntar e não arriscar. Esta abordagem ajuda a transformar uma regra abstrata numa competência prática para a vida.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Situações frequentes de erro entre jovens, Suplementos: o que é importante saber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47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apresenta exemplos comuns de situações que podem levar a erros relacionados com a dopagem, especialmente entre jovens. Entre os mais frequentes estão o uso de medicamentos sem verificar se são permitidos, a ingestão de suplementos por influência de colegas ou redes sociais, e a confiança excessiva em conselhos informais. Para alunos do ensino secundário, estes exemplos são facilmente reconhecíveis e ajudam a perceber que o risco nem sempre está associado a decisões extremas. O professor deve reforçar que muitos casos de dopagem começam com pequenas escolhas feitas sem informação adequada. Este slide contribui para o desenvolvimento do pensamento crítico e da literacia em saúde, ambos presentes no currículo de Educação Física. No enquadramento do ISE da WADA, a identificação de comportamentos de risco quotidianos é essencial para uma prevenção eficaz. O professor pode pedir aos alunos que identifiquem outras situações semelhantes ou que expliquem como agiriam perante um conselho duvidoso. O objetivo é promover uma atitude de cautela informada e não de medo.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4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aborda o tema dos suplementos alimentares de forma simples e adequada ao ensino secundário. A mensagem principal é que os suplementos não são necessários para jovens saudáveis e que podem representar um risco, pois alguns estão contaminados com substâncias proibidas. O professor deve explicar que, ao contrário dos medicamentos, os suplementos têm menos controlo de qualidade e que o rótulo nem sempre corresponde ao conteúdo real. Este tema está diretamente ligado à educação para a saúde, um dos eixos do currículo de Educação Física. É importante reforçar que uma alimentação equilibrada, o treino adequado e o descanso são suficientes para a maioria dos jovens. No âmbito do ISE da WADA, a educação sobre suplementos é considerada uma prioridade devido ao elevado número de casos de dopagem inadvertida associados a estes produtos. O slide deve transmitir uma mensagem clara: se não é necessário, não vale o risco. O professor pode encorajar os alunos a falar com profissionais qualificados antes de considerar qualquer suplemento.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6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Consequências da dopagem para jovens atletas, Impacto na escola, na equipa e na imagem pessoal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2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resume, de forma clara e equilibrada, as principais consequências da dopagem, adaptadas à realidade dos alunos do ensino secundário. Em primeiro lugar, as consequências para a saúde, que podem incluir efeitos físicos e psicológicos, especialmente graves em jovens em crescimento. Em segundo lugar, as consequências desportivas, como suspensões, perda de oportunidades e exclusão de competições. Em terceiro lugar, as consequências pessoais, como a perda de confiança, de reputação e de relações sociais. O professor deve evitar abordagens alarmistas, focando-se em informação factual e adequada à idade. Este slide reforça objetivos do currículo de Educação Física relacionados com a saúde, a responsabilidade e o bem-estar. No contexto do ISE da WADA, a compreensão das consequências é importante, mas deve ser integrada numa abordagem educativa mais ampla, centrada na prevenção. O professor pode relacionar estas consequências com objetivos de vida dos alunos, como continuar a praticar desporto, ingressar em equipas ou simplesmente manter uma vida ativa e saudável.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05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faz a ponte entre o desporto e o contexto escolar, ajudando os alunos a perceber que as escolhas relacionadas com a dopagem têm impacto para além da competição. Na escola, comportamentos irresponsáveis podem afetar a imagem pessoal, a confiança dos colegas e a relação com professores e treinadores. Na equipa, podem comprometer o espírito de grupo e a confiança mútua. Este enquadramento é particularmente relevante para o ensino secundário, onde o desenvolvimento social e emocional é central. O professor pode explorar como valores como responsabilidade, respeito e honestidade são valorizados tanto no desporto como na escola. Este slide está alinhado com o currículo de Educação Física ao reforçar a cidadania e a convivência social. No âmbito do ISE da WADA, esta abordagem contextualizada ajuda os alunos a compreender que o antidopagem não é apenas uma regra desportiva, mas parte de um comportamento ético global. O objetivo é que os alunos vejam a prevenção da dopagem como uma extensão natural de escolhas responsáveis no dia a 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5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Como tomar boas decisões no dia a dia, Onde encontrar informação segura e apoio, Mensagem final: ser limpo é uma escolha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6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apresenta estratégias práticas para ajudar os alunos a tomar boas decisões relacionadas com a prevenção da dopagem. Mensagens simples como perguntar antes de tomar, não arriscar quando há dúvidas e procurar ajuda junto de adultos de confiança são fundamentais. O professor deve reforçar que pedir ajuda não é sinal de fraqueza, mas de maturidade. Estas estratégias estão alinhadas com o currículo de Educação Física, que promove a autonomia responsável e a resolução de problemas. No contexto do ISE da WADA, o desenvolvimento de competências de decisão é um dos pilares da educação antidopagem eficaz. O slide pode ser trabalhado com exemplos práticos ou pequenos cenários, onde os alunos discutem qual seria a melhor decisão. O objetivo é que os alunos saiam da aula com ferramentas concretas que possam aplicar em situações reais, reduzindo a probabilidade de escolhas impulsivas ou mal informadas.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19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orienta os alunos para fontes de informação seguras e pessoas de referência a quem podem recorrer em caso de dúvida. Exemplos incluem a Autoridade Antidopagem de Portugal, plataformas como o Global DRO, e profissionais como professores de Educação Física, médicos ou treinadores. Para alunos do ensino secundário, é importante saber que não estão sozinhos e que existem recursos acessíveis. Este slide reforça a literacia em saúde e a capacidade de procurar informação credível, objetivos presentes no currículo. No âmbito do ISE da WADA, a promoção do acesso a informação fiável é essencial para prevenir a dopagem inadvertida. O professor pode explicar brevemente como estas ferramentas funcionam, sem entrar em detalhes técnicos, e incentivar os alunos a utilizá-las sempre que necessário.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Desporto limpo: 0% dopagem, 100% tu, Pergunta inicial: porque é que alguém faria dopagem?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40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O slide final sintetiza toda a mensagem da apresentação, reforçando que ser um atleta limpo é uma escolha consciente e diária. Esta escolha está ligada à saúde, aos valores pessoais e ao respeito pelos outros. Para alunos do ensino secundário, esta mensagem contribui para a construção da identidade e da autonomia. O professor pode usar este momento para recapitular os principais pontos abordados e incentivar os alunos a refletirem sobre como aplicar o que aprenderam. Este fecho está alinhado com o currículo de Educação Física ao promover atitudes positivas e responsáveis. No contexto do ISE da WADA, terminar com uma mensagem baseada em valores e empoderamento é considerado uma boa prática educativa. O objetivo é que os alunos saiam da aula não apenas informados, mas motivados a fazer escolhas que respeitem o desporto, a sua saúde e o seu futuro.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7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0988-7FB4-8913-85BC-457A9160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33B45-4BDD-8544-F2F6-6A991E85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B2847E-1A23-C87B-3355-719D101B5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faz a ponte entre o desporto e o contexto escolar, ajudando os alunos a perceber que as escolhas relacionadas com a dopagem têm impacto para além da competição. Na escola, comportamentos irresponsáveis podem afetar a imagem pessoal, a confiança dos colegas e a relação com professores e treinadores. Na equipa, podem comprometer o espírito de grupo e a confiança mútua. Este enquadramento é particularmente relevante para o ensino secundário, onde o desenvolvimento social e emocional é central. O professor pode explorar como valores como responsabilidade, respeito e honestidade são valorizados tanto no desporto como na escola. Este slide está alinhado com o currículo de Educação Física ao reforçar a cidadania e a convivência social. No âmbito do ISE da WADA, esta abordagem contextualizada ajuda os alunos a compreender que o antidopagem não é apenas uma regra desportiva, mas parte de um comportamento ético global. O objetivo é que os alunos vejam a prevenção da dopagem como uma extensão natural de escolhas responsáveis no dia a 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2868E-0F25-8EA2-4BF6-FC3566D55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8B541-8EC2-472E-B85D-F5A371964D66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01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39A7F-8B6F-8A47-8A12-56903C28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1508A-4037-84CD-0B51-16E7FAFAA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823F7-EABB-A08B-94E5-15707E529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orienta os alunos para fontes de informação seguras e pessoas de referência a quem podem recorrer em caso de dúvida. Exemplos incluem a Autoridade Antidopagem de Portugal, plataformas como o Global DRO, e profissionais como professores de Educação Física, médicos ou treinadores. Para alunos do ensino secundário, é importante saber que não estão sozinhos e que existem recursos acessíveis. Este slide reforça a literacia em saúde e a capacidade de procurar informação credível, objetivos presentes no currículo. No âmbito do ISE da WADA, a promoção do acesso a informação fiável é essencial para prevenir a dopagem inadvertida. O professor pode explicar brevemente como estas ferramentas funcionam, sem entrar em detalhes técnicos, e incentivar os alunos a utilizá-las sempre que necessário.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3A56E-1F0B-94EC-0323-E22492F1B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8B541-8EC2-472E-B85D-F5A371964D66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20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introdutório tem como objetivo enquadrar o tema da prevenção da dopagem de forma positiva, acessível e motivadora para alunos do ensino secundário. A mensagem “0% dopagem – 100% tu” coloca o foco na identidade, na autonomia e na responsabilidade individual, alinhando-se com os princípios do currículo de Educação Física, que valoriza a formação integral do aluno. Em vez de começar com regras ou punições, este enquadramento destaca que o desporto limpo é uma escolha pessoal e consciente, ligada aos valores do fair play, da honestidade e do respeito por si próprio e pelos outros. É importante que o professor utilize este momento para explicar que a dopagem não é apenas um problema do alto rendimento, mas uma questão de saúde, ética e cidadania que também diz respeito aos jovens. Pode ser útil referir que muitos comportamentos de risco começam por pequenas decisões mal informadas, como o uso de suplementos ou medicamentos sem aconselhamento adequado. Este slide permite ainda estabelecer um clima de confiança, deixando claro que a aula não é para acusar ou assustar, mas para informar, refletir e apoiar decisões responsáveis. Do ponto de vista do International Standard for Education da WADA, este slide cumpre o princípio de que a primeira experiência dos jovens com o antidopagem deve ser educativa e baseada em valores, e não centrada no controlo ou na punição. O professor pode reforçar que ser um atleta limpo significa cuidar da saúde, respeitar as regras e preservar o verdadeiro significado do desporto, competências fundamentais para a vida adulta.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4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tem uma função pedagógica central: ativar o pensamento crítico dos alunos e envolvê-los desde o início através de uma pergunta aberta. Ao perguntar “Porque é que alguém faria dopagem?”, o professor convida os alunos a refletir sobre motivações reais e percecionadas, como a pressão para ganhar, o medo de falhar, a comparação com os outros, a influência de colegas ou treinadores, e a desinformação. Esta abordagem está alinhada com metodologias ativas de ensino, recomendadas no currículo de Educação Física, que promovem a participação, a reflexão e o diálogo. O professor pode recolher respostas oralmente, no quadro ou através de ferramentas digitais simples, sem julgar as intervenções, mas ajudando a organizar as ideias. É importante mostrar que a dopagem raramente resulta de uma única causa e que, muitas vezes, surge em contextos de vulnerabilidade. Este slide prepara o terreno para os conteúdos seguintes, permitindo que os alunos se reconheçam em algumas situações e compreendam que a prevenção começa por identificar riscos. Do ponto de vista do ISE da WADA, esta estratégia promove competências de tomada de decisão e consciência situacional, fundamentais para prevenir comportamentos de risco. O professor deve aproveitar este momento para reforçar que a informação correta e o apoio adequado reduzem significativamente a probabilidade de escolhas erradas. Assim, a pergunta inicial não serve apenas como quebra-gelo, mas como base para toda a narrativa educativa da apresentação.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32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Porque existe o antidopagem no desporto, Resultados injustos: impacto real nos atletas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0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explica, de forma simples e pedagógica, as razões fundamentais da existência do antidopagem no desporto. Em primeiro lugar, a preservação da verdade desportiva, garantindo que os resultados refletem o esforço, o talento e o treino, e não o uso de substâncias proibidas. Em segundo lugar, a proteção da saúde dos praticantes, uma vez que muitas substâncias dopantes têm efeitos graves e, por vezes, irreversíveis, especialmente em jovens em fase de crescimento. Em terceiro lugar, a defesa do espírito desportivo, que inclui valores como o respeito pelas regras, pelos adversários e por si próprio. Estes três pilares estão diretamente alinhados com os objetivos educativos da disciplina de Educação Física, que promove a ética, o fair play e a cidadania ativa. O professor pode estabelecer ligações com situações vividas na escola, como competições internas ou jogos informais, mostrando que jogar limpo é um valor transversal. No âmbito do International Standard for Education da WADA, este slide reforça uma abordagem baseada em valores, considerada essencial para mudanças de comportamento sustentáveis. Ao compreenderem o “porquê” das regras, os alunos tendem a respeitá-las mais facilmente. Este slide deve ser apresentado de forma dialogada, incentivando os alunos a dar exemplos práticos de situações em que estes valores são postos à prova no desporto e na vida quotidiana.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2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Momentos de maior risco para escolhas erradas, Dopagem deliberada e dopagem inadvertida, Responsabilidade pessoal: a regra principal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Este slide aborda as situações em que os jovens atletas podem estar mais vulneráveis a comportamentos de risco relacionados com a dopagem. Exemplos comuns incluem períodos de lesão, pressão para melhorar resultados, sensação de estagnação no desempenho, mudanças de equipa ou escalão, e expectativas externas elevadas. Para alunos do ensino secundário, muitos destes contextos são facilmente reconhecíveis, mesmo fora do desporto federado, como a pressão académica ou social. O professor deve ajudar os alunos a perceber que a vulnerabilidade não é sinal de fraqueza, mas uma condição humana normal. Identificar estes momentos é um passo essencial na prevenção, pois permite antecipar riscos e procurar apoio. Este slide está alinhado com o currículo de Educação Física ao promover o autoconhecimento e a gestão emocional. No enquadramento do ISE da WADA, a identificação de situações de risco é considerada uma competência-chave para a prevenção eficaz. O professor pode promover uma breve discussão em pequenos grupos ou em plenário, perguntando qual destas situações consideram mais perigosa e porquê. O objetivo não é alarmar, mas capacitar os alunos para reconhecerem contextos em que devem ter especial cuidado com as suas decisões.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Neste slide, o professor apresenta uma distinção fundamental para a compreensão do antidopagem: a diferença entre dopagem deliberada e dopagem inadvertida. A dopagem deliberada ocorre quando há intenção clara de melhorar o desempenho através de substâncias ou métodos proibidos. Já a dopagem inadvertida acontece quando o atleta utiliza uma substância proibida sem saber, por exemplo através de um medicamento comum ou de um suplemento contaminado. Para alunos do ensino secundário, esta distinção é crucial, pois muitos casos envolvem falta de informação e não intenção de infringir regras. O professor deve reforçar que, mesmo sem intenção, as consequências existem, o que torna a informação e a prevenção ainda mais importantes. Este slide contribui para o desenvolvimento do sentido de responsabilidade e de pensamento crítico, competências previstas no currículo. No contexto do ISE da WADA, a educação sobre dopagem inadvertida é prioritária, especialmente em populações jovens. O professor pode usar exemplos simples do quotidiano para tornar o conceito mais claro, sublinhando que “não saber” não protege das consequências, mas que saber ajuda a evitá-las.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88B541-8EC2-472E-B85D-F5A371964D66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9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rtlCol="0" anchor="t">
            <a:normAutofit/>
          </a:bodyPr>
          <a:lstStyle>
            <a:lvl1pPr algn="l">
              <a:defRPr sz="70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, Conteúdo 1 (Máxi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8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enas Conteúdo (Máxi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, 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3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 rtlCol="0"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9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4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7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2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Conteúd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84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9" name="Marcador de Posição do Rodapé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8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9" name="Marcador de Posição da Data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rtlCol="0" anchor="b">
            <a:normAutofit/>
          </a:bodyPr>
          <a:lstStyle>
            <a:lvl1pPr algn="l">
              <a:defRPr sz="72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66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47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9" name="Marcador de Posição do Rodapé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5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2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2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69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9" name="Marcador de Posição do Rodapé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10" name="Marcador de Posição do Número do Diapositivo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73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59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rtlCol="0" anchor="b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rtlCol="0" anchor="b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85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29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s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rtlCol="0" anchor="ctr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03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98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e Conteúd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pt-pt"/>
              <a:t>Clique no ícone para adicionar uma imagem</a:t>
            </a:r>
            <a:endParaRPr lang="en-US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5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úmero Gra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rtlCol="0" anchor="b">
            <a:norm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pt"/>
              <a:t>##%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718304"/>
            <a:ext cx="5897880" cy="135331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6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úmero Gra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rtlCol="0" anchor="b">
            <a:norm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pt-pt"/>
              <a:t>##%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1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úmero Grand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rtlCol="0"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/>
              <a:t>##%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4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lar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 rtl="0"/>
            <a:r>
              <a:rPr lang="pt-pt"/>
              <a:t>Clique para editar a Declaração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63379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taçã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rtlCol="0"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pPr rtl="0"/>
            <a:r>
              <a:rPr lang="pt-pt"/>
              <a:t>Clique para editar o Trecho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972" y="5428752"/>
            <a:ext cx="9043508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Autor do Trecho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Fotograf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7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ch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rtlCol="0"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pPr rtl="0"/>
            <a:r>
              <a:rPr lang="pt-pt"/>
              <a:t>Clique para editar o Trecho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5064" y="5349240"/>
            <a:ext cx="9043416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Autor do Trecho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3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ch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rtlCol="0" anchor="ctr">
            <a:normAutofit/>
          </a:bodyPr>
          <a:lstStyle>
            <a:lvl1pPr marL="137160" indent="-137160" algn="l">
              <a:lnSpc>
                <a:spcPct val="100000"/>
              </a:lnSpc>
              <a:defRPr sz="4400" b="0"/>
            </a:lvl1pPr>
          </a:lstStyle>
          <a:p>
            <a:pPr rtl="0"/>
            <a:r>
              <a:rPr lang="pt-pt"/>
              <a:t>Clique para editar o Trecho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651" y="5669280"/>
            <a:ext cx="8807117" cy="46634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Autor do Trecho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7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 rtlCol="0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02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 rtlCol="0"/>
          <a:lstStyle/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Clique para editar os Estilos de título do modelo global</a:t>
            </a: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/>
              <a:t>Clique para editar os Estilos de título do modelo global</a:t>
            </a:r>
          </a:p>
        </p:txBody>
      </p:sp>
      <p:sp>
        <p:nvSpPr>
          <p:cNvPr id="13" name="Marcador de Posição do Texto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 rtlCol="0"/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13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16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50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Clique para editar os Estilos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6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/>
              <a:t>Clique para editar os Estilos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01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 rtlCol="0"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0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rtlCol="0" anchor="b">
            <a:noAutofit/>
          </a:bodyPr>
          <a:lstStyle>
            <a:lvl1pPr>
              <a:defRPr sz="60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94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Fotograf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3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Fotograf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rtlCol="0" anchor="t">
            <a:normAutofit/>
          </a:bodyPr>
          <a:lstStyle>
            <a:lvl1pPr algn="l">
              <a:defRPr sz="52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Clique para editar o estilo do subtítulo do Modelo Global</a:t>
            </a:r>
            <a:endParaRPr lang="en-US"/>
          </a:p>
        </p:txBody>
      </p:sp>
      <p:sp>
        <p:nvSpPr>
          <p:cNvPr id="11" name="Marcador de Posição da Imagem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4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rtlCol="0" anchor="b">
            <a:normAutofit/>
          </a:bodyPr>
          <a:lstStyle>
            <a:lvl1pPr algn="l">
              <a:defRPr sz="74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pt-pt"/>
              <a:t>Clique para editar o estilo do título do Modelo Global</a:t>
            </a:r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 rtlCol="0"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7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da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8" name="Marcador de Posição da Imagem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pt-pt"/>
              <a:t>Clique no ícone para adicionar uma imagem</a:t>
            </a:r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 rtlCol="0"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 rtlCol="0"/>
          <a:lstStyle/>
          <a:p>
            <a:pPr rtl="0"/>
            <a:r>
              <a:rPr lang="en-US"/>
              <a:t>2/20/2025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/>
              <a:t>Texto de Rodapé de Exemplo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t-pt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Clique para editar os Estilos de título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2/20/2025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/>
              <a:t>Texto de Rodapé de Exemplo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7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.png"/><Relationship Id="rId4" Type="http://schemas.openxmlformats.org/officeDocument/2006/relationships/hyperlink" Target="http://www.adop.p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hyperlink" Target="mailto:antidopagem@adop.pt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://www.adop.pt/" TargetMode="Externa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38A6-3BFE-B135-7CC6-36A502EC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rmAutofit/>
          </a:bodyPr>
          <a:lstStyle/>
          <a:p>
            <a:r>
              <a:rPr lang="en-US" sz="3800"/>
              <a:t>Prevenção da Dopagem no Ensino Secundário: Guia Prático para Professores de Educação Física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78FA4-5CB1-83BD-9125-9227F13C96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1213" cy="1863725"/>
          </a:xfrm>
        </p:spPr>
        <p:txBody>
          <a:bodyPr>
            <a:normAutofit/>
          </a:bodyPr>
          <a:lstStyle/>
          <a:p>
            <a:r>
              <a:rPr lang="en-US" dirty="0" err="1"/>
              <a:t>Estratégias</a:t>
            </a:r>
            <a:r>
              <a:rPr lang="en-US" dirty="0"/>
              <a:t> </a:t>
            </a:r>
            <a:r>
              <a:rPr lang="en-US" dirty="0" err="1"/>
              <a:t>eficazes</a:t>
            </a:r>
            <a:r>
              <a:rPr lang="en-US" dirty="0"/>
              <a:t> para 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práticas</a:t>
            </a:r>
            <a:r>
              <a:rPr lang="en-US" dirty="0"/>
              <a:t> </a:t>
            </a:r>
            <a:r>
              <a:rPr lang="en-US" dirty="0" err="1"/>
              <a:t>desportivas</a:t>
            </a:r>
            <a:r>
              <a:rPr lang="en-US" dirty="0"/>
              <a:t> </a:t>
            </a:r>
            <a:r>
              <a:rPr lang="en-US" dirty="0" err="1"/>
              <a:t>saudáveis</a:t>
            </a: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A5179F-ECB8-B23A-FAD6-33D75D3D0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4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C572-EFCF-17AE-3C87-58004D7B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b="1" kern="1200">
                <a:latin typeface="+mj-lt"/>
                <a:ea typeface="+mj-ea"/>
                <a:cs typeface="+mj-cs"/>
              </a:rPr>
              <a:t>Responsabilidade pessoal: a regra principal</a:t>
            </a:r>
          </a:p>
        </p:txBody>
      </p:sp>
      <p:pic>
        <p:nvPicPr>
          <p:cNvPr id="4" name="Content Placeholder 3" descr="Conceitos de Análise de Estratégia de Planejamento para Pessoas de Negócios">
            <a:extLst>
              <a:ext uri="{FF2B5EF4-FFF2-40B4-BE49-F238E27FC236}">
                <a16:creationId xmlns:a16="http://schemas.microsoft.com/office/drawing/2014/main" id="{F1AA8AAD-7870-4C50-BAE0-9E2A2CE353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921" r="26419" b="-2"/>
          <a:stretch>
            <a:fillRect/>
          </a:stretch>
        </p:blipFill>
        <p:spPr>
          <a:xfrm>
            <a:off x="20" y="1"/>
            <a:ext cx="4793865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BC3E9-8D73-4CC9-B42E-B5F9298CC96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538937" y="1828800"/>
            <a:ext cx="6071616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Princípio da Responsabilidade Objetiva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Cada atleta é responsável pelo que consome, independentemente de aconselhamento ou intenção.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Promoção da Autonomia Individual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Educação Física incentiva autonomia, responsabilidade e decisões conscientes nos alunos.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Aplicação Prática na Vida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Relacionar responsabilidade com alimentação, álcool e segurança, usando linguagem acessível e exemplos práticos.</a:t>
            </a:r>
          </a:p>
        </p:txBody>
      </p:sp>
      <p:pic>
        <p:nvPicPr>
          <p:cNvPr id="6" name="Imagem 14">
            <a:extLst>
              <a:ext uri="{FF2B5EF4-FFF2-40B4-BE49-F238E27FC236}">
                <a16:creationId xmlns:a16="http://schemas.microsoft.com/office/drawing/2014/main" id="{3EA59C00-7662-A5E5-9F4D-CB6E59BAD9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9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DE895-EBA0-B649-95D7-E30DC41B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/>
              <a:t>Como acontecem os erros mais comuns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1DB40D-5B1B-ACD7-AB27-A79C64CE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80D3-26B3-40D7-D5CE-08FA5B2A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/>
          <a:p>
            <a:r>
              <a:rPr lang="en-US"/>
              <a:t>Situações frequentes de erro entre jovens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157F2-ED10-42D7-89A1-9B284BD3DF8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37159" y="776036"/>
            <a:ext cx="5866854" cy="56769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Uso inadequado de medicamentos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Jovens muitas vezes usam medicamentos sem verificar se são permitidos, aumentando riscos de dopagem inadvertida.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Influência de colegas e redes sociais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 influência social pode levar à ingestão de suplementos sem conhecimento adequado dos riscos envolvidos.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Confiança em conselhos informais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Confiar excessivamente em conselhos não profissionais pode resultar em decisões erradas sobre o uso de substâncias.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Promoção do pensamento crítico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Estimular a análise crítica ajuda jovens a tomar decisões informadas e evitar o risco de dopagem.</a:t>
            </a:r>
          </a:p>
        </p:txBody>
      </p:sp>
      <p:pic>
        <p:nvPicPr>
          <p:cNvPr id="4" name="Content Placeholder 3" descr="Vista por cima do ombro de uma mulher negra irreconhecível sentada à mesa de centro, lendo sua receita médica pelo smartphone e separando seus remédios em uma caixa de organização de comprimidos.">
            <a:extLst>
              <a:ext uri="{FF2B5EF4-FFF2-40B4-BE49-F238E27FC236}">
                <a16:creationId xmlns:a16="http://schemas.microsoft.com/office/drawing/2014/main" id="{436FEFCF-CDBB-4C09-8DF0-C1E9BFB05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122" r="13895"/>
          <a:stretch>
            <a:fillRect/>
          </a:stretch>
        </p:blipFill>
        <p:spPr>
          <a:xfrm>
            <a:off x="6194513" y="776036"/>
            <a:ext cx="5866854" cy="5676965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4927B94D-495E-7828-D91C-D4CEE6FBE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9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28F1F-5F46-1787-C370-EC24835D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b="1" kern="1200">
                <a:latin typeface="+mj-lt"/>
                <a:ea typeface="+mj-ea"/>
                <a:cs typeface="+mj-cs"/>
              </a:rPr>
              <a:t>Suplementos: o que é importante saber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26618-DCB9-4E83-973C-8A0C734B820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Riscos</a:t>
            </a:r>
            <a:r>
              <a:rPr lang="en-US" sz="1400" b="1" dirty="0"/>
              <a:t> dos </a:t>
            </a:r>
            <a:r>
              <a:rPr lang="en-US" sz="1400" b="1" dirty="0" err="1"/>
              <a:t>suplementos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 err="1"/>
              <a:t>Suplementos</a:t>
            </a:r>
            <a:r>
              <a:rPr lang="en-US" sz="1400" dirty="0"/>
              <a:t> </a:t>
            </a:r>
            <a:r>
              <a:rPr lang="en-US" sz="1400" dirty="0" err="1"/>
              <a:t>podem</a:t>
            </a:r>
            <a:r>
              <a:rPr lang="en-US" sz="1400" dirty="0"/>
              <a:t> </a:t>
            </a:r>
            <a:r>
              <a:rPr lang="en-US" sz="1400" dirty="0" err="1"/>
              <a:t>conter</a:t>
            </a:r>
            <a:r>
              <a:rPr lang="en-US" sz="1400" dirty="0"/>
              <a:t> </a:t>
            </a:r>
            <a:r>
              <a:rPr lang="en-US" sz="1400" dirty="0" err="1"/>
              <a:t>substâncias</a:t>
            </a:r>
            <a:r>
              <a:rPr lang="en-US" sz="1400" dirty="0"/>
              <a:t> </a:t>
            </a:r>
            <a:r>
              <a:rPr lang="en-US" sz="1400" dirty="0" err="1"/>
              <a:t>proibidas</a:t>
            </a:r>
            <a:r>
              <a:rPr lang="en-US" sz="1400" dirty="0"/>
              <a:t> e </a:t>
            </a:r>
            <a:r>
              <a:rPr lang="en-US" sz="1400" dirty="0" err="1"/>
              <a:t>representar</a:t>
            </a:r>
            <a:r>
              <a:rPr lang="en-US" sz="1400" dirty="0"/>
              <a:t> </a:t>
            </a:r>
            <a:r>
              <a:rPr lang="en-US" sz="1400" dirty="0" err="1"/>
              <a:t>riscos</a:t>
            </a:r>
            <a:r>
              <a:rPr lang="en-US" sz="1400" dirty="0"/>
              <a:t> para </a:t>
            </a:r>
            <a:r>
              <a:rPr lang="en-US" sz="1400" dirty="0" err="1"/>
              <a:t>jovens</a:t>
            </a:r>
            <a:r>
              <a:rPr lang="en-US" sz="1400" dirty="0"/>
              <a:t> </a:t>
            </a:r>
            <a:r>
              <a:rPr lang="en-US" sz="1400" dirty="0" err="1"/>
              <a:t>saudáveis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Controle e </a:t>
            </a:r>
            <a:r>
              <a:rPr lang="en-US" sz="1400" b="1" dirty="0" err="1"/>
              <a:t>qualidade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 err="1"/>
              <a:t>Suplementos</a:t>
            </a:r>
            <a:r>
              <a:rPr lang="en-US" sz="1400" dirty="0"/>
              <a:t> </a:t>
            </a:r>
            <a:r>
              <a:rPr lang="en-US" sz="1400" dirty="0" err="1"/>
              <a:t>têm</a:t>
            </a:r>
            <a:r>
              <a:rPr lang="en-US" sz="1400" dirty="0"/>
              <a:t> </a:t>
            </a:r>
            <a:r>
              <a:rPr lang="en-US" sz="1400" dirty="0" err="1"/>
              <a:t>menos</a:t>
            </a:r>
            <a:r>
              <a:rPr lang="en-US" sz="1400" dirty="0"/>
              <a:t> </a:t>
            </a:r>
            <a:r>
              <a:rPr lang="en-US" sz="1400" dirty="0" err="1"/>
              <a:t>controlo</a:t>
            </a:r>
            <a:r>
              <a:rPr lang="en-US" sz="1400" dirty="0"/>
              <a:t> de </a:t>
            </a:r>
            <a:r>
              <a:rPr lang="en-US" sz="1400" dirty="0" err="1"/>
              <a:t>qualidade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medicamentos</a:t>
            </a:r>
            <a:r>
              <a:rPr lang="en-US" sz="1400" dirty="0"/>
              <a:t>, e </a:t>
            </a:r>
            <a:r>
              <a:rPr lang="en-US" sz="1400" dirty="0" err="1"/>
              <a:t>rótulos</a:t>
            </a:r>
            <a:r>
              <a:rPr lang="en-US" sz="1400" dirty="0"/>
              <a:t> </a:t>
            </a:r>
            <a:r>
              <a:rPr lang="en-US" sz="1400" dirty="0" err="1"/>
              <a:t>nem</a:t>
            </a:r>
            <a:r>
              <a:rPr lang="en-US" sz="1400" dirty="0"/>
              <a:t> sempre </a:t>
            </a:r>
            <a:r>
              <a:rPr lang="en-US" sz="1400" dirty="0" err="1"/>
              <a:t>são</a:t>
            </a:r>
            <a:r>
              <a:rPr lang="en-US" sz="1400" dirty="0"/>
              <a:t> </a:t>
            </a:r>
            <a:r>
              <a:rPr lang="en-US" sz="1400" dirty="0" err="1"/>
              <a:t>confiáveis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Hábitos</a:t>
            </a:r>
            <a:r>
              <a:rPr lang="en-US" sz="1400" b="1" dirty="0"/>
              <a:t> </a:t>
            </a:r>
            <a:r>
              <a:rPr lang="en-US" sz="1400" b="1" dirty="0" err="1"/>
              <a:t>saudáveis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 err="1"/>
              <a:t>Alimentação</a:t>
            </a:r>
            <a:r>
              <a:rPr lang="en-US" sz="1400" dirty="0"/>
              <a:t> </a:t>
            </a:r>
            <a:r>
              <a:rPr lang="en-US" sz="1400" dirty="0" err="1"/>
              <a:t>equilibrada</a:t>
            </a:r>
            <a:r>
              <a:rPr lang="en-US" sz="1400" dirty="0"/>
              <a:t>, </a:t>
            </a:r>
            <a:r>
              <a:rPr lang="en-US" sz="1400" dirty="0" err="1"/>
              <a:t>treino</a:t>
            </a:r>
            <a:r>
              <a:rPr lang="en-US" sz="1400" dirty="0"/>
              <a:t> </a:t>
            </a:r>
            <a:r>
              <a:rPr lang="en-US" sz="1400" dirty="0" err="1"/>
              <a:t>adequado</a:t>
            </a:r>
            <a:r>
              <a:rPr lang="en-US" sz="1400" dirty="0"/>
              <a:t> e </a:t>
            </a:r>
            <a:r>
              <a:rPr lang="en-US" sz="1400" dirty="0" err="1"/>
              <a:t>descanso</a:t>
            </a:r>
            <a:r>
              <a:rPr lang="en-US" sz="1400" dirty="0"/>
              <a:t> </a:t>
            </a:r>
            <a:r>
              <a:rPr lang="en-US" sz="1400" dirty="0" err="1"/>
              <a:t>são</a:t>
            </a:r>
            <a:r>
              <a:rPr lang="en-US" sz="1400" dirty="0"/>
              <a:t> </a:t>
            </a:r>
            <a:r>
              <a:rPr lang="en-US" sz="1400" dirty="0" err="1"/>
              <a:t>suficientes</a:t>
            </a:r>
            <a:r>
              <a:rPr lang="en-US" sz="1400" dirty="0"/>
              <a:t> para a </a:t>
            </a:r>
            <a:r>
              <a:rPr lang="en-US" sz="1400" dirty="0" err="1"/>
              <a:t>maioria</a:t>
            </a:r>
            <a:r>
              <a:rPr lang="en-US" sz="1400" dirty="0"/>
              <a:t> dos </a:t>
            </a:r>
            <a:r>
              <a:rPr lang="en-US" sz="1400" dirty="0" err="1"/>
              <a:t>jovens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Consulta </a:t>
            </a:r>
            <a:r>
              <a:rPr lang="en-US" sz="1400" b="1" dirty="0" err="1"/>
              <a:t>profissional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É </a:t>
            </a:r>
            <a:r>
              <a:rPr lang="en-US" sz="1400" dirty="0" err="1"/>
              <a:t>importante</a:t>
            </a:r>
            <a:r>
              <a:rPr lang="en-US" sz="1400" dirty="0"/>
              <a:t> </a:t>
            </a:r>
            <a:r>
              <a:rPr lang="en-US" sz="1400" dirty="0" err="1"/>
              <a:t>consultar</a:t>
            </a:r>
            <a:r>
              <a:rPr lang="en-US" sz="1400" dirty="0"/>
              <a:t> </a:t>
            </a:r>
            <a:r>
              <a:rPr lang="en-US" sz="1400" dirty="0" err="1"/>
              <a:t>profissionais</a:t>
            </a:r>
            <a:r>
              <a:rPr lang="en-US" sz="1400" dirty="0"/>
              <a:t> </a:t>
            </a:r>
            <a:r>
              <a:rPr lang="en-US" sz="1400" dirty="0" err="1"/>
              <a:t>qualificados</a:t>
            </a:r>
            <a:r>
              <a:rPr lang="en-US" sz="1400" dirty="0"/>
              <a:t> antes de </a:t>
            </a:r>
            <a:r>
              <a:rPr lang="en-US" sz="1400" dirty="0" err="1"/>
              <a:t>considerar</a:t>
            </a:r>
            <a:r>
              <a:rPr lang="en-US" sz="1400" dirty="0"/>
              <a:t> o </a:t>
            </a:r>
            <a:r>
              <a:rPr lang="en-US" sz="1400" dirty="0" err="1"/>
              <a:t>uso</a:t>
            </a:r>
            <a:r>
              <a:rPr lang="en-US" sz="1400" dirty="0"/>
              <a:t> de </a:t>
            </a:r>
            <a:r>
              <a:rPr lang="en-US" sz="1400" dirty="0" err="1"/>
              <a:t>suplementos</a:t>
            </a:r>
            <a:r>
              <a:rPr lang="en-US" sz="1400" dirty="0"/>
              <a:t>.</a:t>
            </a:r>
          </a:p>
        </p:txBody>
      </p:sp>
      <p:pic>
        <p:nvPicPr>
          <p:cNvPr id="4" name="Content Placeholder 3" descr="Conceito de dieta. Medidor em uma colher com vários comprimidos para emagrecer">
            <a:extLst>
              <a:ext uri="{FF2B5EF4-FFF2-40B4-BE49-F238E27FC236}">
                <a16:creationId xmlns:a16="http://schemas.microsoft.com/office/drawing/2014/main" id="{C37AB334-ACE1-4E10-A699-7A0D268548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2330" r="27761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B70306DD-4BBE-78D2-D7BB-B219D66A3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0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45E-97C5-DA8F-F2BA-7F5FD93B0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/>
              <a:t>Consequências e impacto pessoal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30562B-A288-EA08-FF83-337F43D60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3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49BF-59D2-26D3-AFC5-756AE3AF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3300" b="1" kern="1200">
                <a:latin typeface="+mj-lt"/>
                <a:ea typeface="+mj-ea"/>
                <a:cs typeface="+mj-cs"/>
              </a:rPr>
              <a:t>Consequências da dopagem para jovens atletas</a:t>
            </a:r>
          </a:p>
        </p:txBody>
      </p:sp>
      <p:pic>
        <p:nvPicPr>
          <p:cNvPr id="4" name="Content Placeholder 3" descr="Pai e filho se divertindo, jogando basquete ao ar livre">
            <a:extLst>
              <a:ext uri="{FF2B5EF4-FFF2-40B4-BE49-F238E27FC236}">
                <a16:creationId xmlns:a16="http://schemas.microsoft.com/office/drawing/2014/main" id="{A2722447-352C-438C-83F6-31BDE158F9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049" r="16049"/>
          <a:stretch>
            <a:fillRect/>
          </a:stretch>
        </p:blipFill>
        <p:spPr>
          <a:xfrm>
            <a:off x="20" y="1"/>
            <a:ext cx="4793865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1CFBE-7621-40BF-A0CF-0DC9245E21B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538937" y="1828800"/>
            <a:ext cx="6071616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Consequências para a Saúde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 dopagem pode causar efeitos físicos e psicológicos graves, especialmente em jovens ainda em crescimento.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Consequências Desportivas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Atletas jovens podem sofrer suspensões, perda de oportunidades e exclusão de competições por dopagem.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Consequências Pessoais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 dopagem pode levar à perda de confiança, reputação e afetar relações sociais dos jovens atletas.</a:t>
            </a:r>
          </a:p>
        </p:txBody>
      </p:sp>
      <p:pic>
        <p:nvPicPr>
          <p:cNvPr id="3" name="Imagem 14">
            <a:extLst>
              <a:ext uri="{FF2B5EF4-FFF2-40B4-BE49-F238E27FC236}">
                <a16:creationId xmlns:a16="http://schemas.microsoft.com/office/drawing/2014/main" id="{86755089-F2CD-3E1B-C383-C0E976FB4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42BC-B514-9101-2192-C3585155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b="1" kern="1200">
                <a:latin typeface="+mj-lt"/>
                <a:ea typeface="+mj-ea"/>
                <a:cs typeface="+mj-cs"/>
              </a:rPr>
              <a:t>Impacto na escola, na equipa e na imagem pessoal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04A05-FFBB-411B-BEDE-6689C2A24B3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Impacto nas Relações Escolares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Comportamentos irresponsáveis afetam a imagem pessoal e a confiança entre colegas e professores na escola.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Efeito no Espírito de Equipa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 dopagem prejudica o espírito de grupo e a confiança mútua dentro da equipa desportiva.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Valores de Responsabilidade e Ética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Valores como responsabilidade, respeito e honestidade são essenciais tanto no desporto como na escola para o desenvolvimento social.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/>
              <a:t>Prevenção da Dopagem como Comportamento Ético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/>
              <a:t>A prevenção da dopagem é uma extensão natural das escolhas responsáveis e ética no dia a dia dos alunos.</a:t>
            </a:r>
          </a:p>
        </p:txBody>
      </p:sp>
      <p:pic>
        <p:nvPicPr>
          <p:cNvPr id="4" name="Content Placeholder 3" descr="Close de um time amador de basquete se reunindo após um tempo em uma quadra ao ar livre">
            <a:extLst>
              <a:ext uri="{FF2B5EF4-FFF2-40B4-BE49-F238E27FC236}">
                <a16:creationId xmlns:a16="http://schemas.microsoft.com/office/drawing/2014/main" id="{2E60D890-70D7-4373-B5AD-C5CAE8B70A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4663" r="25428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022793A0-93DD-9E42-8734-F5E0FC98D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56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4112-1E7B-D17B-793A-97AADB7A8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/>
              <a:t>Tomada de decisão e prevenção prática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6C8E68-501B-7198-90BF-AB97A81B4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7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1660B-B829-3B28-F7BA-7715C9B4E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b="1" kern="1200">
                <a:latin typeface="+mj-lt"/>
                <a:ea typeface="+mj-ea"/>
                <a:cs typeface="+mj-cs"/>
              </a:rPr>
              <a:t>Como tomar boas decisões no dia a 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160DA-05D7-4D89-8C21-F1490D2EC4B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Estratégias</a:t>
            </a:r>
            <a:r>
              <a:rPr lang="en-US" sz="1400" b="1" dirty="0"/>
              <a:t> para boas </a:t>
            </a:r>
            <a:r>
              <a:rPr lang="en-US" sz="1400" b="1" dirty="0" err="1"/>
              <a:t>decisões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 err="1"/>
              <a:t>Perguntar</a:t>
            </a:r>
            <a:r>
              <a:rPr lang="en-US" sz="1400" dirty="0"/>
              <a:t> antes de </a:t>
            </a:r>
            <a:r>
              <a:rPr lang="en-US" sz="1400" dirty="0" err="1"/>
              <a:t>agir</a:t>
            </a:r>
            <a:r>
              <a:rPr lang="en-US" sz="1400" dirty="0"/>
              <a:t> e </a:t>
            </a:r>
            <a:r>
              <a:rPr lang="en-US" sz="1400" dirty="0" err="1"/>
              <a:t>evitar</a:t>
            </a:r>
            <a:r>
              <a:rPr lang="en-US" sz="1400" dirty="0"/>
              <a:t> </a:t>
            </a:r>
            <a:r>
              <a:rPr lang="en-US" sz="1400" dirty="0" err="1"/>
              <a:t>riscos</a:t>
            </a:r>
            <a:r>
              <a:rPr lang="en-US" sz="1400" dirty="0"/>
              <a:t> </a:t>
            </a:r>
            <a:r>
              <a:rPr lang="en-US" sz="1400" dirty="0" err="1"/>
              <a:t>quando</a:t>
            </a:r>
            <a:r>
              <a:rPr lang="en-US" sz="1400" dirty="0"/>
              <a:t> </a:t>
            </a:r>
            <a:r>
              <a:rPr lang="en-US" sz="1400" dirty="0" err="1"/>
              <a:t>houver</a:t>
            </a:r>
            <a:r>
              <a:rPr lang="en-US" sz="1400" dirty="0"/>
              <a:t> </a:t>
            </a:r>
            <a:r>
              <a:rPr lang="en-US" sz="1400" dirty="0" err="1"/>
              <a:t>dúvidas</a:t>
            </a:r>
            <a:r>
              <a:rPr lang="en-US" sz="1400" dirty="0"/>
              <a:t> </a:t>
            </a:r>
            <a:r>
              <a:rPr lang="en-US" sz="1400" dirty="0" err="1"/>
              <a:t>ajuda</a:t>
            </a:r>
            <a:r>
              <a:rPr lang="en-US" sz="1400" dirty="0"/>
              <a:t> a </a:t>
            </a:r>
            <a:r>
              <a:rPr lang="en-US" sz="1400" dirty="0" err="1"/>
              <a:t>tomar</a:t>
            </a:r>
            <a:r>
              <a:rPr lang="en-US" sz="1400" dirty="0"/>
              <a:t> </a:t>
            </a:r>
            <a:r>
              <a:rPr lang="en-US" sz="1400" dirty="0" err="1"/>
              <a:t>decisões</a:t>
            </a:r>
            <a:r>
              <a:rPr lang="en-US" sz="1400" dirty="0"/>
              <a:t> </a:t>
            </a:r>
            <a:r>
              <a:rPr lang="en-US" sz="1400" dirty="0" err="1"/>
              <a:t>seguras</a:t>
            </a:r>
            <a:r>
              <a:rPr lang="en-US" sz="1400" dirty="0"/>
              <a:t> e </a:t>
            </a:r>
            <a:r>
              <a:rPr lang="en-US" sz="1400" dirty="0" err="1"/>
              <a:t>conscientes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Importância</a:t>
            </a:r>
            <a:r>
              <a:rPr lang="en-US" sz="1400" b="1" dirty="0"/>
              <a:t> de </a:t>
            </a:r>
            <a:r>
              <a:rPr lang="en-US" sz="1400" b="1" dirty="0" err="1"/>
              <a:t>pedir</a:t>
            </a:r>
            <a:r>
              <a:rPr lang="en-US" sz="1400" b="1" dirty="0"/>
              <a:t> </a:t>
            </a:r>
            <a:r>
              <a:rPr lang="en-US" sz="1400" b="1" dirty="0" err="1"/>
              <a:t>ajuda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 err="1"/>
              <a:t>Procurar</a:t>
            </a:r>
            <a:r>
              <a:rPr lang="en-US" sz="1400" dirty="0"/>
              <a:t> </a:t>
            </a:r>
            <a:r>
              <a:rPr lang="en-US" sz="1400" dirty="0" err="1"/>
              <a:t>apoio</a:t>
            </a:r>
            <a:r>
              <a:rPr lang="en-US" sz="1400" dirty="0"/>
              <a:t> de </a:t>
            </a:r>
            <a:r>
              <a:rPr lang="en-US" sz="1400" dirty="0" err="1"/>
              <a:t>adultos</a:t>
            </a:r>
            <a:r>
              <a:rPr lang="en-US" sz="1400" dirty="0"/>
              <a:t> </a:t>
            </a:r>
            <a:r>
              <a:rPr lang="en-US" sz="1400" dirty="0" err="1"/>
              <a:t>confiáveis</a:t>
            </a:r>
            <a:r>
              <a:rPr lang="en-US" sz="1400" dirty="0"/>
              <a:t> </a:t>
            </a:r>
            <a:r>
              <a:rPr lang="en-US" sz="1400" dirty="0" err="1"/>
              <a:t>demonstra</a:t>
            </a:r>
            <a:r>
              <a:rPr lang="en-US" sz="1400" dirty="0"/>
              <a:t> </a:t>
            </a:r>
            <a:r>
              <a:rPr lang="en-US" sz="1400" dirty="0" err="1"/>
              <a:t>maturidade</a:t>
            </a:r>
            <a:r>
              <a:rPr lang="en-US" sz="1400" dirty="0"/>
              <a:t> e </a:t>
            </a:r>
            <a:r>
              <a:rPr lang="en-US" sz="1400" dirty="0" err="1"/>
              <a:t>fortalece</a:t>
            </a:r>
            <a:r>
              <a:rPr lang="en-US" sz="1400" dirty="0"/>
              <a:t> a </a:t>
            </a:r>
            <a:r>
              <a:rPr lang="en-US" sz="1400" dirty="0" err="1"/>
              <a:t>prevenção</a:t>
            </a:r>
            <a:r>
              <a:rPr lang="en-US" sz="1400" dirty="0"/>
              <a:t> da </a:t>
            </a:r>
            <a:r>
              <a:rPr lang="en-US" sz="1400" dirty="0" err="1"/>
              <a:t>dopagem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Educação</a:t>
            </a:r>
            <a:r>
              <a:rPr lang="en-US" sz="1400" b="1" dirty="0"/>
              <a:t> para </a:t>
            </a:r>
            <a:r>
              <a:rPr lang="en-US" sz="1400" b="1" dirty="0" err="1"/>
              <a:t>autonomia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O </a:t>
            </a:r>
            <a:r>
              <a:rPr lang="en-US" sz="1400" dirty="0" err="1"/>
              <a:t>currículo</a:t>
            </a:r>
            <a:r>
              <a:rPr lang="en-US" sz="1400" dirty="0"/>
              <a:t> de </a:t>
            </a:r>
            <a:r>
              <a:rPr lang="en-US" sz="1400" dirty="0" err="1"/>
              <a:t>Educação</a:t>
            </a:r>
            <a:r>
              <a:rPr lang="en-US" sz="1400" dirty="0"/>
              <a:t> </a:t>
            </a:r>
            <a:r>
              <a:rPr lang="en-US" sz="1400" dirty="0" err="1"/>
              <a:t>Física</a:t>
            </a:r>
            <a:r>
              <a:rPr lang="en-US" sz="1400" dirty="0"/>
              <a:t> </a:t>
            </a:r>
            <a:r>
              <a:rPr lang="en-US" sz="1400" dirty="0" err="1"/>
              <a:t>promove</a:t>
            </a:r>
            <a:r>
              <a:rPr lang="en-US" sz="1400" dirty="0"/>
              <a:t> </a:t>
            </a:r>
            <a:r>
              <a:rPr lang="en-US" sz="1400" dirty="0" err="1"/>
              <a:t>autonomia</a:t>
            </a:r>
            <a:r>
              <a:rPr lang="en-US" sz="1400" dirty="0"/>
              <a:t> </a:t>
            </a:r>
            <a:r>
              <a:rPr lang="en-US" sz="1400" dirty="0" err="1"/>
              <a:t>responsável</a:t>
            </a:r>
            <a:r>
              <a:rPr lang="en-US" sz="1400" dirty="0"/>
              <a:t> e </a:t>
            </a:r>
            <a:r>
              <a:rPr lang="en-US" sz="1400" dirty="0" err="1"/>
              <a:t>capacidade</a:t>
            </a:r>
            <a:r>
              <a:rPr lang="en-US" sz="1400" dirty="0"/>
              <a:t> de resolver </a:t>
            </a:r>
            <a:r>
              <a:rPr lang="en-US" sz="1400" dirty="0" err="1"/>
              <a:t>problemas</a:t>
            </a:r>
            <a:r>
              <a:rPr lang="en-US" sz="1400" dirty="0"/>
              <a:t> </a:t>
            </a:r>
            <a:r>
              <a:rPr lang="en-US" sz="1400" dirty="0" err="1"/>
              <a:t>eficazmente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Aplicação</a:t>
            </a:r>
            <a:r>
              <a:rPr lang="en-US" sz="1400" b="1" dirty="0"/>
              <a:t> </a:t>
            </a:r>
            <a:r>
              <a:rPr lang="en-US" sz="1400" b="1" dirty="0" err="1"/>
              <a:t>prática</a:t>
            </a:r>
            <a:r>
              <a:rPr lang="en-US" sz="1400" b="1" dirty="0"/>
              <a:t> </a:t>
            </a:r>
            <a:r>
              <a:rPr lang="en-US" sz="1400" b="1" dirty="0" err="1"/>
              <a:t>em</a:t>
            </a:r>
            <a:r>
              <a:rPr lang="en-US" sz="1400" b="1" dirty="0"/>
              <a:t> </a:t>
            </a:r>
            <a:r>
              <a:rPr lang="en-US" sz="1400" b="1" dirty="0" err="1"/>
              <a:t>cenários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Discussões de </a:t>
            </a:r>
            <a:r>
              <a:rPr lang="en-US" sz="1400" dirty="0" err="1"/>
              <a:t>cenários</a:t>
            </a:r>
            <a:r>
              <a:rPr lang="en-US" sz="1400" dirty="0"/>
              <a:t> reais </a:t>
            </a:r>
            <a:r>
              <a:rPr lang="en-US" sz="1400" dirty="0" err="1"/>
              <a:t>ajudam</a:t>
            </a:r>
            <a:r>
              <a:rPr lang="en-US" sz="1400" dirty="0"/>
              <a:t> </a:t>
            </a:r>
            <a:r>
              <a:rPr lang="en-US" sz="1400" dirty="0" err="1"/>
              <a:t>alunos</a:t>
            </a:r>
            <a:r>
              <a:rPr lang="en-US" sz="1400" dirty="0"/>
              <a:t> a </a:t>
            </a:r>
            <a:r>
              <a:rPr lang="en-US" sz="1400" dirty="0" err="1"/>
              <a:t>aplicar</a:t>
            </a:r>
            <a:r>
              <a:rPr lang="en-US" sz="1400" dirty="0"/>
              <a:t> ferramentas para </a:t>
            </a:r>
            <a:r>
              <a:rPr lang="en-US" sz="1400" dirty="0" err="1"/>
              <a:t>evitar</a:t>
            </a:r>
            <a:r>
              <a:rPr lang="en-US" sz="1400" dirty="0"/>
              <a:t> </a:t>
            </a:r>
            <a:r>
              <a:rPr lang="en-US" sz="1400" dirty="0" err="1"/>
              <a:t>decisões</a:t>
            </a:r>
            <a:r>
              <a:rPr lang="en-US" sz="1400" dirty="0"/>
              <a:t> </a:t>
            </a:r>
            <a:r>
              <a:rPr lang="en-US" sz="1400" dirty="0" err="1"/>
              <a:t>impulsivas</a:t>
            </a:r>
            <a:r>
              <a:rPr lang="en-US" sz="1400" dirty="0"/>
              <a:t>.</a:t>
            </a:r>
          </a:p>
        </p:txBody>
      </p:sp>
      <p:pic>
        <p:nvPicPr>
          <p:cNvPr id="4" name="Content Placeholder 3" descr="Estudantes universitários japoneses estudando usando tablet digital e laptop">
            <a:extLst>
              <a:ext uri="{FF2B5EF4-FFF2-40B4-BE49-F238E27FC236}">
                <a16:creationId xmlns:a16="http://schemas.microsoft.com/office/drawing/2014/main" id="{6E5516A9-304D-41D3-B571-EB47EF66C9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053" r="30037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92724DE1-D44A-2252-B925-1C74A6C07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7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8348-4616-474C-A07F-5B7BFA82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b="1" kern="1200">
                <a:latin typeface="+mj-lt"/>
                <a:ea typeface="+mj-ea"/>
                <a:cs typeface="+mj-cs"/>
              </a:rPr>
              <a:t>Onde encontrar informação segura e apoio</a:t>
            </a:r>
          </a:p>
        </p:txBody>
      </p:sp>
      <p:pic>
        <p:nvPicPr>
          <p:cNvPr id="4" name="Content Placeholder 3" descr="Videoconferência, Smartphone, Médico, Conselhos, Casa">
            <a:extLst>
              <a:ext uri="{FF2B5EF4-FFF2-40B4-BE49-F238E27FC236}">
                <a16:creationId xmlns:a16="http://schemas.microsoft.com/office/drawing/2014/main" id="{BC16BFAB-6F54-4AD6-9250-ABF7F70D4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6181" b="-1"/>
          <a:stretch>
            <a:fillRect/>
          </a:stretch>
        </p:blipFill>
        <p:spPr>
          <a:xfrm>
            <a:off x="20" y="10"/>
            <a:ext cx="7584124" cy="6857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3AE92-25FA-43E3-824A-7A0C7D06FD4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212790" y="2212975"/>
            <a:ext cx="3401568" cy="4095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/>
              <a:t>Fontes de </a:t>
            </a:r>
            <a:r>
              <a:rPr lang="en-US" sz="1300" b="1" dirty="0" err="1"/>
              <a:t>Informação</a:t>
            </a:r>
            <a:r>
              <a:rPr lang="en-US" sz="1300" b="1" dirty="0"/>
              <a:t> Seguras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Autoridade</a:t>
            </a:r>
            <a:r>
              <a:rPr lang="en-US" sz="1300" dirty="0"/>
              <a:t> </a:t>
            </a:r>
            <a:r>
              <a:rPr lang="en-US" sz="1300" dirty="0" err="1"/>
              <a:t>Antidopagem</a:t>
            </a:r>
            <a:r>
              <a:rPr lang="en-US" sz="1300" dirty="0"/>
              <a:t> de Portugal (</a:t>
            </a:r>
            <a:r>
              <a:rPr lang="en-US" sz="1300" dirty="0">
                <a:hlinkClick r:id="rId4"/>
              </a:rPr>
              <a:t>www.adop.pt</a:t>
            </a:r>
            <a:r>
              <a:rPr lang="en-US" sz="1300" dirty="0"/>
              <a:t>) e </a:t>
            </a:r>
            <a:r>
              <a:rPr lang="en-US" sz="1300" dirty="0" err="1"/>
              <a:t>plataformas</a:t>
            </a:r>
            <a:r>
              <a:rPr lang="en-US" sz="1300" dirty="0"/>
              <a:t> de </a:t>
            </a:r>
            <a:r>
              <a:rPr lang="en-US" sz="1300" dirty="0" err="1"/>
              <a:t>verificação</a:t>
            </a:r>
            <a:r>
              <a:rPr lang="en-US" sz="1300" dirty="0"/>
              <a:t> de </a:t>
            </a:r>
            <a:r>
              <a:rPr lang="en-US" sz="1300" dirty="0" err="1"/>
              <a:t>medicamentos</a:t>
            </a:r>
            <a:r>
              <a:rPr lang="en-US" sz="1300" dirty="0"/>
              <a:t> </a:t>
            </a:r>
            <a:r>
              <a:rPr lang="en-US" sz="1300" dirty="0" err="1"/>
              <a:t>como</a:t>
            </a:r>
            <a:r>
              <a:rPr lang="en-US" sz="1300" dirty="0"/>
              <a:t> “</a:t>
            </a:r>
            <a:r>
              <a:rPr lang="en-US" sz="1300" b="1" i="1" dirty="0"/>
              <a:t>Informa-</a:t>
            </a:r>
            <a:r>
              <a:rPr lang="en-US" sz="1300" b="1" i="1" dirty="0" err="1"/>
              <a:t>te</a:t>
            </a:r>
            <a:r>
              <a:rPr lang="en-US" sz="1300" dirty="0"/>
              <a:t>” e “</a:t>
            </a:r>
            <a:r>
              <a:rPr lang="en-US" sz="1300" b="1" i="1" dirty="0"/>
              <a:t>Global DRO</a:t>
            </a:r>
            <a:r>
              <a:rPr lang="en-US" sz="1300" dirty="0"/>
              <a:t>” </a:t>
            </a:r>
            <a:r>
              <a:rPr lang="en-US" sz="1300" dirty="0" err="1"/>
              <a:t>fornecem</a:t>
            </a:r>
            <a:r>
              <a:rPr lang="en-US" sz="1300" dirty="0"/>
              <a:t> </a:t>
            </a:r>
            <a:r>
              <a:rPr lang="en-US" sz="1300" dirty="0" err="1"/>
              <a:t>informações</a:t>
            </a:r>
            <a:r>
              <a:rPr lang="en-US" sz="1300" dirty="0"/>
              <a:t> </a:t>
            </a:r>
            <a:r>
              <a:rPr lang="en-US" sz="1300" dirty="0" err="1"/>
              <a:t>confiáveis</a:t>
            </a:r>
            <a:r>
              <a:rPr lang="en-US" sz="1300" dirty="0"/>
              <a:t> para </a:t>
            </a:r>
            <a:r>
              <a:rPr lang="en-US" sz="1300" dirty="0" err="1"/>
              <a:t>os</a:t>
            </a:r>
            <a:r>
              <a:rPr lang="en-US" sz="1300" dirty="0"/>
              <a:t> </a:t>
            </a:r>
            <a:r>
              <a:rPr lang="en-US" sz="1300" dirty="0" err="1"/>
              <a:t>alunos</a:t>
            </a:r>
            <a:r>
              <a:rPr lang="en-US" sz="13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Pessoas</a:t>
            </a:r>
            <a:r>
              <a:rPr lang="en-US" sz="1300" b="1" dirty="0"/>
              <a:t> de </a:t>
            </a:r>
            <a:r>
              <a:rPr lang="en-US" sz="1300" b="1" dirty="0" err="1"/>
              <a:t>Referência</a:t>
            </a:r>
            <a:endParaRPr lang="en-US" sz="13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Professores</a:t>
            </a:r>
            <a:r>
              <a:rPr lang="en-US" sz="1300" dirty="0"/>
              <a:t>, </a:t>
            </a:r>
            <a:r>
              <a:rPr lang="en-US" sz="1300" dirty="0" err="1"/>
              <a:t>médicos</a:t>
            </a:r>
            <a:r>
              <a:rPr lang="en-US" sz="1300" dirty="0"/>
              <a:t> e </a:t>
            </a:r>
            <a:r>
              <a:rPr lang="en-US" sz="1300" dirty="0" err="1"/>
              <a:t>treinadores</a:t>
            </a:r>
            <a:r>
              <a:rPr lang="en-US" sz="1300" dirty="0"/>
              <a:t> </a:t>
            </a:r>
            <a:r>
              <a:rPr lang="en-US" sz="1300" dirty="0" err="1"/>
              <a:t>são</a:t>
            </a:r>
            <a:r>
              <a:rPr lang="en-US" sz="1300" dirty="0"/>
              <a:t> </a:t>
            </a:r>
            <a:r>
              <a:rPr lang="en-US" sz="1300" dirty="0" err="1"/>
              <a:t>recursos</a:t>
            </a:r>
            <a:r>
              <a:rPr lang="en-US" sz="1300" dirty="0"/>
              <a:t> </a:t>
            </a:r>
            <a:r>
              <a:rPr lang="en-US" sz="1300" dirty="0" err="1"/>
              <a:t>importantes</a:t>
            </a:r>
            <a:r>
              <a:rPr lang="en-US" sz="1300" dirty="0"/>
              <a:t> para </a:t>
            </a:r>
            <a:r>
              <a:rPr lang="en-US" sz="1300" dirty="0" err="1"/>
              <a:t>esclarecer</a:t>
            </a:r>
            <a:r>
              <a:rPr lang="en-US" sz="1300" dirty="0"/>
              <a:t> </a:t>
            </a:r>
            <a:r>
              <a:rPr lang="en-US" sz="1300" dirty="0" err="1"/>
              <a:t>dúvidas</a:t>
            </a:r>
            <a:r>
              <a:rPr lang="en-US" sz="1300" dirty="0"/>
              <a:t> e </a:t>
            </a:r>
            <a:r>
              <a:rPr lang="en-US" sz="1300" dirty="0" err="1"/>
              <a:t>dar</a:t>
            </a:r>
            <a:r>
              <a:rPr lang="en-US" sz="1300" dirty="0"/>
              <a:t> </a:t>
            </a:r>
            <a:r>
              <a:rPr lang="en-US" sz="1300" dirty="0" err="1"/>
              <a:t>apoio</a:t>
            </a:r>
            <a:r>
              <a:rPr lang="en-US" sz="1300" dirty="0"/>
              <a:t> </a:t>
            </a:r>
            <a:r>
              <a:rPr lang="en-US" sz="1300" dirty="0" err="1"/>
              <a:t>confiável</a:t>
            </a:r>
            <a:r>
              <a:rPr lang="en-US" sz="13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Incentivo</a:t>
            </a:r>
            <a:r>
              <a:rPr lang="en-US" sz="1300" b="1" dirty="0"/>
              <a:t> à </a:t>
            </a:r>
            <a:r>
              <a:rPr lang="en-US" sz="1300" b="1" dirty="0" err="1"/>
              <a:t>Literacia</a:t>
            </a:r>
            <a:r>
              <a:rPr lang="en-US" sz="1300" b="1" dirty="0"/>
              <a:t> </a:t>
            </a:r>
            <a:r>
              <a:rPr lang="en-US" sz="1300" b="1" dirty="0" err="1"/>
              <a:t>em</a:t>
            </a:r>
            <a:r>
              <a:rPr lang="en-US" sz="1300" b="1" dirty="0"/>
              <a:t> </a:t>
            </a:r>
            <a:r>
              <a:rPr lang="en-US" sz="1300" b="1" dirty="0" err="1"/>
              <a:t>Saúde</a:t>
            </a:r>
            <a:endParaRPr lang="en-US" sz="13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Encorajar</a:t>
            </a:r>
            <a:r>
              <a:rPr lang="en-US" sz="1300" dirty="0"/>
              <a:t> </a:t>
            </a:r>
            <a:r>
              <a:rPr lang="en-US" sz="1300" dirty="0" err="1"/>
              <a:t>alunos</a:t>
            </a:r>
            <a:r>
              <a:rPr lang="en-US" sz="1300" dirty="0"/>
              <a:t> a </a:t>
            </a:r>
            <a:r>
              <a:rPr lang="en-US" sz="1300" dirty="0" err="1"/>
              <a:t>pesquisar</a:t>
            </a:r>
            <a:r>
              <a:rPr lang="en-US" sz="1300" dirty="0"/>
              <a:t> </a:t>
            </a:r>
            <a:r>
              <a:rPr lang="en-US" sz="1300" dirty="0" err="1"/>
              <a:t>informação</a:t>
            </a:r>
            <a:r>
              <a:rPr lang="en-US" sz="1300" dirty="0"/>
              <a:t> </a:t>
            </a:r>
            <a:r>
              <a:rPr lang="en-US" sz="1300" dirty="0" err="1"/>
              <a:t>credível</a:t>
            </a:r>
            <a:r>
              <a:rPr lang="en-US" sz="1300" dirty="0"/>
              <a:t> </a:t>
            </a:r>
            <a:r>
              <a:rPr lang="en-US" sz="1300" dirty="0" err="1"/>
              <a:t>promove</a:t>
            </a:r>
            <a:r>
              <a:rPr lang="en-US" sz="1300" dirty="0"/>
              <a:t> </a:t>
            </a:r>
            <a:r>
              <a:rPr lang="en-US" sz="1300" dirty="0" err="1"/>
              <a:t>prevenção</a:t>
            </a:r>
            <a:r>
              <a:rPr lang="en-US" sz="1300" dirty="0"/>
              <a:t> de </a:t>
            </a:r>
            <a:r>
              <a:rPr lang="en-US" sz="1300" dirty="0" err="1"/>
              <a:t>dopagem</a:t>
            </a:r>
            <a:r>
              <a:rPr lang="en-US" sz="1300" dirty="0"/>
              <a:t> </a:t>
            </a:r>
            <a:r>
              <a:rPr lang="en-US" sz="1300" dirty="0" err="1"/>
              <a:t>inadvertida</a:t>
            </a:r>
            <a:r>
              <a:rPr lang="en-US" sz="1300" dirty="0"/>
              <a:t> e </a:t>
            </a:r>
            <a:r>
              <a:rPr lang="en-US" sz="1300" dirty="0" err="1"/>
              <a:t>autonomia</a:t>
            </a:r>
            <a:r>
              <a:rPr lang="en-US" sz="1300" dirty="0"/>
              <a:t>.</a:t>
            </a:r>
          </a:p>
        </p:txBody>
      </p:sp>
      <p:pic>
        <p:nvPicPr>
          <p:cNvPr id="3" name="Imagem 14">
            <a:extLst>
              <a:ext uri="{FF2B5EF4-FFF2-40B4-BE49-F238E27FC236}">
                <a16:creationId xmlns:a16="http://schemas.microsoft.com/office/drawing/2014/main" id="{7A2CF5E8-03E1-71A9-2E21-FC8A084D9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80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44A-4DEC-9D26-A4FB-F9C198268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 dirty="0" err="1"/>
              <a:t>Introdução</a:t>
            </a:r>
            <a:r>
              <a:rPr lang="en-US" dirty="0"/>
              <a:t> e </a:t>
            </a:r>
            <a:r>
              <a:rPr lang="en-US" dirty="0" err="1"/>
              <a:t>enquadramento</a:t>
            </a:r>
            <a:r>
              <a:rPr lang="en-US" dirty="0"/>
              <a:t> da </a:t>
            </a:r>
            <a:r>
              <a:rPr lang="en-US" dirty="0" err="1"/>
              <a:t>prevenção</a:t>
            </a:r>
            <a:r>
              <a:rPr lang="en-US" dirty="0"/>
              <a:t> da </a:t>
            </a:r>
            <a:r>
              <a:rPr lang="en-US" dirty="0" err="1"/>
              <a:t>dopagem</a:t>
            </a:r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CDA314-36DB-C860-95DA-16CD7A0C2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5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1E24-CC80-3625-8D98-BD72D37C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b="1" kern="1200">
                <a:latin typeface="+mj-lt"/>
                <a:ea typeface="+mj-ea"/>
                <a:cs typeface="+mj-cs"/>
              </a:rPr>
              <a:t>Mensagem final: ser limpo é uma escolha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972F0-FE7A-416F-85CD-B203FD34D30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Escolha</a:t>
            </a:r>
            <a:r>
              <a:rPr lang="en-US" sz="1400" b="1" dirty="0"/>
              <a:t> </a:t>
            </a:r>
            <a:r>
              <a:rPr lang="en-US" sz="1400" b="1" dirty="0" err="1"/>
              <a:t>Consciente</a:t>
            </a:r>
            <a:r>
              <a:rPr lang="en-US" sz="1400" b="1" dirty="0"/>
              <a:t> e </a:t>
            </a:r>
            <a:r>
              <a:rPr lang="en-US" sz="1400" b="1" dirty="0" err="1"/>
              <a:t>Diária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Ser um </a:t>
            </a:r>
            <a:r>
              <a:rPr lang="en-US" sz="1400" dirty="0" err="1"/>
              <a:t>atleta</a:t>
            </a:r>
            <a:r>
              <a:rPr lang="en-US" sz="1400" dirty="0"/>
              <a:t> </a:t>
            </a:r>
            <a:r>
              <a:rPr lang="en-US" sz="1400" dirty="0" err="1"/>
              <a:t>limpo</a:t>
            </a:r>
            <a:r>
              <a:rPr lang="en-US" sz="1400" dirty="0"/>
              <a:t> é </a:t>
            </a:r>
            <a:r>
              <a:rPr lang="en-US" sz="1400" dirty="0" err="1"/>
              <a:t>uma</a:t>
            </a:r>
            <a:r>
              <a:rPr lang="en-US" sz="1400" dirty="0"/>
              <a:t> </a:t>
            </a:r>
            <a:r>
              <a:rPr lang="en-US" sz="1400" dirty="0" err="1"/>
              <a:t>decisão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deve</a:t>
            </a:r>
            <a:r>
              <a:rPr lang="en-US" sz="1400" dirty="0"/>
              <a:t> ser </a:t>
            </a:r>
            <a:r>
              <a:rPr lang="en-US" sz="1400" dirty="0" err="1"/>
              <a:t>tomada</a:t>
            </a:r>
            <a:r>
              <a:rPr lang="en-US" sz="1400" dirty="0"/>
              <a:t> com </a:t>
            </a:r>
            <a:r>
              <a:rPr lang="en-US" sz="1400" dirty="0" err="1"/>
              <a:t>consciência</a:t>
            </a:r>
            <a:r>
              <a:rPr lang="en-US" sz="1400" dirty="0"/>
              <a:t> </a:t>
            </a:r>
            <a:r>
              <a:rPr lang="en-US" sz="1400" dirty="0" err="1"/>
              <a:t>todos</a:t>
            </a:r>
            <a:r>
              <a:rPr lang="en-US" sz="1400" dirty="0"/>
              <a:t> </a:t>
            </a:r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dias</a:t>
            </a:r>
            <a:r>
              <a:rPr lang="en-US" sz="1400" dirty="0"/>
              <a:t>, </a:t>
            </a:r>
            <a:r>
              <a:rPr lang="en-US" sz="1400" dirty="0" err="1"/>
              <a:t>refletindo</a:t>
            </a:r>
            <a:r>
              <a:rPr lang="en-US" sz="1400" dirty="0"/>
              <a:t> </a:t>
            </a:r>
            <a:r>
              <a:rPr lang="en-US" sz="1400" dirty="0" err="1"/>
              <a:t>compromisso</a:t>
            </a:r>
            <a:r>
              <a:rPr lang="en-US" sz="1400" dirty="0"/>
              <a:t> </a:t>
            </a:r>
            <a:r>
              <a:rPr lang="en-US" sz="1400" dirty="0" err="1"/>
              <a:t>pessoal</a:t>
            </a:r>
            <a:r>
              <a:rPr lang="en-US" sz="1400" dirty="0"/>
              <a:t> e </a:t>
            </a:r>
            <a:r>
              <a:rPr lang="en-US" sz="1400" dirty="0" err="1"/>
              <a:t>ética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Valores </a:t>
            </a:r>
            <a:r>
              <a:rPr lang="en-US" sz="1400" b="1" dirty="0" err="1"/>
              <a:t>Pessoais</a:t>
            </a:r>
            <a:r>
              <a:rPr lang="en-US" sz="1400" b="1" dirty="0"/>
              <a:t> e </a:t>
            </a:r>
            <a:r>
              <a:rPr lang="en-US" sz="1400" b="1" dirty="0" err="1"/>
              <a:t>Respeito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A </a:t>
            </a:r>
            <a:r>
              <a:rPr lang="en-US" sz="1400" dirty="0" err="1"/>
              <a:t>escolha</a:t>
            </a:r>
            <a:r>
              <a:rPr lang="en-US" sz="1400" dirty="0"/>
              <a:t> de ser </a:t>
            </a:r>
            <a:r>
              <a:rPr lang="en-US" sz="1400" dirty="0" err="1"/>
              <a:t>limpo</a:t>
            </a:r>
            <a:r>
              <a:rPr lang="en-US" sz="1400" dirty="0"/>
              <a:t> </a:t>
            </a:r>
            <a:r>
              <a:rPr lang="en-US" sz="1400" dirty="0" err="1"/>
              <a:t>reforça</a:t>
            </a:r>
            <a:r>
              <a:rPr lang="en-US" sz="1400" dirty="0"/>
              <a:t> </a:t>
            </a:r>
            <a:r>
              <a:rPr lang="en-US" sz="1400" dirty="0" err="1"/>
              <a:t>valores</a:t>
            </a:r>
            <a:r>
              <a:rPr lang="en-US" sz="1400" dirty="0"/>
              <a:t> </a:t>
            </a:r>
            <a:r>
              <a:rPr lang="en-US" sz="1400" dirty="0" err="1"/>
              <a:t>pessoais</a:t>
            </a:r>
            <a:r>
              <a:rPr lang="en-US" sz="1400" dirty="0"/>
              <a:t>, </a:t>
            </a:r>
            <a:r>
              <a:rPr lang="en-US" sz="1400" dirty="0" err="1"/>
              <a:t>saúde</a:t>
            </a:r>
            <a:r>
              <a:rPr lang="en-US" sz="1400" dirty="0"/>
              <a:t> e </a:t>
            </a:r>
            <a:r>
              <a:rPr lang="en-US" sz="1400" dirty="0" err="1"/>
              <a:t>respeito</a:t>
            </a:r>
            <a:r>
              <a:rPr lang="en-US" sz="1400" dirty="0"/>
              <a:t> </a:t>
            </a:r>
            <a:r>
              <a:rPr lang="en-US" sz="1400" dirty="0" err="1"/>
              <a:t>pelos</a:t>
            </a:r>
            <a:r>
              <a:rPr lang="en-US" sz="1400" dirty="0"/>
              <a:t> outros no </a:t>
            </a:r>
            <a:r>
              <a:rPr lang="en-US" sz="1400" dirty="0" err="1"/>
              <a:t>desporto</a:t>
            </a:r>
            <a:r>
              <a:rPr lang="en-US" sz="1400" dirty="0"/>
              <a:t> e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vida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Construção</a:t>
            </a:r>
            <a:r>
              <a:rPr lang="en-US" sz="1400" b="1" dirty="0"/>
              <a:t> da </a:t>
            </a:r>
            <a:r>
              <a:rPr lang="en-US" sz="1400" b="1" dirty="0" err="1"/>
              <a:t>Identidade</a:t>
            </a:r>
            <a:r>
              <a:rPr lang="en-US" sz="1400" b="1" dirty="0"/>
              <a:t> e </a:t>
            </a:r>
            <a:r>
              <a:rPr lang="en-US" sz="1400" b="1" dirty="0" err="1"/>
              <a:t>Autonomia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Para </a:t>
            </a:r>
            <a:r>
              <a:rPr lang="en-US" sz="1400" dirty="0" err="1"/>
              <a:t>alunos</a:t>
            </a:r>
            <a:r>
              <a:rPr lang="en-US" sz="1400" dirty="0"/>
              <a:t> do </a:t>
            </a:r>
            <a:r>
              <a:rPr lang="en-US" sz="1400" dirty="0" err="1"/>
              <a:t>ensino</a:t>
            </a:r>
            <a:r>
              <a:rPr lang="en-US" sz="1400" dirty="0"/>
              <a:t> </a:t>
            </a:r>
            <a:r>
              <a:rPr lang="en-US" sz="1400" dirty="0" err="1"/>
              <a:t>secundário</a:t>
            </a:r>
            <a:r>
              <a:rPr lang="en-US" sz="1400" dirty="0"/>
              <a:t>, </a:t>
            </a:r>
            <a:r>
              <a:rPr lang="en-US" sz="1400" dirty="0" err="1"/>
              <a:t>essa</a:t>
            </a:r>
            <a:r>
              <a:rPr lang="en-US" sz="1400" dirty="0"/>
              <a:t> </a:t>
            </a:r>
            <a:r>
              <a:rPr lang="en-US" sz="1400" dirty="0" err="1"/>
              <a:t>mensagem</a:t>
            </a:r>
            <a:r>
              <a:rPr lang="en-US" sz="1400" dirty="0"/>
              <a:t> </a:t>
            </a:r>
            <a:r>
              <a:rPr lang="en-US" sz="1400" dirty="0" err="1"/>
              <a:t>ajuda</a:t>
            </a:r>
            <a:r>
              <a:rPr lang="en-US" sz="1400" dirty="0"/>
              <a:t> a </a:t>
            </a:r>
            <a:r>
              <a:rPr lang="en-US" sz="1400" dirty="0" err="1"/>
              <a:t>desenvolver</a:t>
            </a:r>
            <a:r>
              <a:rPr lang="en-US" sz="1400" dirty="0"/>
              <a:t> </a:t>
            </a:r>
            <a:r>
              <a:rPr lang="en-US" sz="1400" dirty="0" err="1"/>
              <a:t>identidade</a:t>
            </a:r>
            <a:r>
              <a:rPr lang="en-US" sz="1400" dirty="0"/>
              <a:t> </a:t>
            </a:r>
            <a:r>
              <a:rPr lang="en-US" sz="1400" dirty="0" err="1"/>
              <a:t>própria</a:t>
            </a:r>
            <a:r>
              <a:rPr lang="en-US" sz="1400" dirty="0"/>
              <a:t> e </a:t>
            </a:r>
            <a:r>
              <a:rPr lang="en-US" sz="1400" dirty="0" err="1"/>
              <a:t>autonomia</a:t>
            </a:r>
            <a:r>
              <a:rPr lang="en-US" sz="1400" dirty="0"/>
              <a:t> </a:t>
            </a:r>
            <a:r>
              <a:rPr lang="en-US" sz="1400" dirty="0" err="1"/>
              <a:t>nas</a:t>
            </a:r>
            <a:r>
              <a:rPr lang="en-US" sz="1400" dirty="0"/>
              <a:t> </a:t>
            </a:r>
            <a:r>
              <a:rPr lang="en-US" sz="1400" dirty="0" err="1"/>
              <a:t>decisões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Motivação</a:t>
            </a:r>
            <a:r>
              <a:rPr lang="en-US" sz="1400" b="1" dirty="0"/>
              <a:t> e </a:t>
            </a:r>
            <a:r>
              <a:rPr lang="en-US" sz="1400" b="1" dirty="0" err="1"/>
              <a:t>Autonomia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A </a:t>
            </a:r>
            <a:r>
              <a:rPr lang="en-US" sz="1400" dirty="0" err="1"/>
              <a:t>mensagem</a:t>
            </a:r>
            <a:r>
              <a:rPr lang="en-US" sz="1400" dirty="0"/>
              <a:t> final visa </a:t>
            </a:r>
            <a:r>
              <a:rPr lang="en-US" sz="1400" dirty="0" err="1"/>
              <a:t>motivar</a:t>
            </a:r>
            <a:r>
              <a:rPr lang="en-US" sz="1400" dirty="0"/>
              <a:t> </a:t>
            </a:r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alunos</a:t>
            </a:r>
            <a:r>
              <a:rPr lang="en-US" sz="1400" dirty="0"/>
              <a:t> a </a:t>
            </a:r>
            <a:r>
              <a:rPr lang="en-US" sz="1400" dirty="0" err="1"/>
              <a:t>fazer</a:t>
            </a:r>
            <a:r>
              <a:rPr lang="en-US" sz="1400" dirty="0"/>
              <a:t> </a:t>
            </a:r>
            <a:r>
              <a:rPr lang="en-US" sz="1400" dirty="0" err="1"/>
              <a:t>escolhas</a:t>
            </a:r>
            <a:r>
              <a:rPr lang="en-US" sz="1400" dirty="0"/>
              <a:t> </a:t>
            </a:r>
            <a:r>
              <a:rPr lang="en-US" sz="1400" dirty="0" err="1"/>
              <a:t>responsáveis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respeitem</a:t>
            </a:r>
            <a:r>
              <a:rPr lang="en-US" sz="1400" dirty="0"/>
              <a:t> o </a:t>
            </a:r>
            <a:r>
              <a:rPr lang="en-US" sz="1400" dirty="0" err="1"/>
              <a:t>desporto</a:t>
            </a:r>
            <a:r>
              <a:rPr lang="en-US" sz="1400" dirty="0"/>
              <a:t> e o </a:t>
            </a:r>
            <a:r>
              <a:rPr lang="en-US" sz="1400" dirty="0" err="1"/>
              <a:t>futuro</a:t>
            </a:r>
            <a:r>
              <a:rPr lang="en-US" sz="1400" dirty="0"/>
              <a:t>.</a:t>
            </a:r>
          </a:p>
        </p:txBody>
      </p:sp>
      <p:pic>
        <p:nvPicPr>
          <p:cNvPr id="4" name="Content Placeholder 3" descr="Cena de dois jovens esportistas conversando entre si encostados em uma cerca ao ar livre">
            <a:extLst>
              <a:ext uri="{FF2B5EF4-FFF2-40B4-BE49-F238E27FC236}">
                <a16:creationId xmlns:a16="http://schemas.microsoft.com/office/drawing/2014/main" id="{9B247007-AE29-481B-B3EC-9171CB06B0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296" r="26795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116684B9-CA9E-ABDA-2450-734EC2101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51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E25AC-4D3C-EDBB-3AF1-F452B7B30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A401A-EC3C-6802-2263-4B806D0F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dirty="0"/>
              <a:t>F</a:t>
            </a:r>
            <a:r>
              <a:rPr lang="pt-pt" sz="2800" dirty="0"/>
              <a:t>icha de Atividade </a:t>
            </a:r>
            <a:r>
              <a:rPr lang="pt-PT" sz="2800" dirty="0"/>
              <a:t>–</a:t>
            </a:r>
            <a:r>
              <a:rPr lang="pt-pt" sz="2800" dirty="0"/>
              <a:t> Desporto Limpo</a:t>
            </a:r>
            <a:endParaRPr lang="pt-pt" sz="2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79C87-8739-4B79-BCB3-47C5E4A8CDE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956816"/>
            <a:ext cx="6858000" cy="44074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ts val="2500"/>
              </a:spcBef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</a:rPr>
              <a:t>1. Indica 2 razões pelas quais alguém pode recorrer ao doping.</a:t>
            </a:r>
          </a:p>
          <a:p>
            <a:pPr lvl="0">
              <a:spcBef>
                <a:spcPts val="2500"/>
              </a:spcBef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</a:rPr>
              <a:t>2. Dá um exemplo de dopagem deliberada e um inadvertida.</a:t>
            </a:r>
          </a:p>
          <a:p>
            <a:pPr lvl="0">
              <a:spcBef>
                <a:spcPts val="2500"/>
              </a:spcBef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</a:rPr>
              <a:t>3. Explica a frase: 'És responsável por tudo o que entra no teu corpo'.</a:t>
            </a:r>
          </a:p>
          <a:p>
            <a:pPr lvl="0">
              <a:spcBef>
                <a:spcPts val="2500"/>
              </a:spcBef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</a:rPr>
              <a:t>4. Refere 2 riscos associados aos suplementos.</a:t>
            </a:r>
          </a:p>
          <a:p>
            <a:pPr lvl="0">
              <a:spcBef>
                <a:spcPts val="2500"/>
              </a:spcBef>
              <a:spcAft>
                <a:spcPts val="600"/>
              </a:spcAft>
            </a:pPr>
            <a:r>
              <a:rPr lang="pt-PT" sz="1400" b="1" dirty="0">
                <a:solidFill>
                  <a:prstClr val="black"/>
                </a:solidFill>
              </a:rPr>
              <a:t>5. O que farias se tivesses dúvidas sobre um medicamento?</a:t>
            </a:r>
          </a:p>
        </p:txBody>
      </p:sp>
      <p:pic>
        <p:nvPicPr>
          <p:cNvPr id="4" name="Content Placeholder 3" descr="Close de um time amador de basquete se reunindo após um tempo em uma quadra ao ar livre">
            <a:extLst>
              <a:ext uri="{FF2B5EF4-FFF2-40B4-BE49-F238E27FC236}">
                <a16:creationId xmlns:a16="http://schemas.microsoft.com/office/drawing/2014/main" id="{7D3C1756-4ED6-4B1B-213A-F271825230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4663" r="25428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DA8F32DA-EAAB-01A5-8AA7-D5F59575C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9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0DADD-DD34-81FB-07E1-2A133765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2B8E-33E2-A280-8698-205FF218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dirty="0"/>
              <a:t>Contactos e Informação</a:t>
            </a:r>
            <a:endParaRPr lang="pt-pt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Videoconferência, Smartphone, Médico, Conselhos, Casa">
            <a:extLst>
              <a:ext uri="{FF2B5EF4-FFF2-40B4-BE49-F238E27FC236}">
                <a16:creationId xmlns:a16="http://schemas.microsoft.com/office/drawing/2014/main" id="{CC1E393E-D8D7-3148-EACB-77D6E41AD5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6181" b="-1"/>
          <a:stretch>
            <a:fillRect/>
          </a:stretch>
        </p:blipFill>
        <p:spPr>
          <a:xfrm>
            <a:off x="20" y="10"/>
            <a:ext cx="7584124" cy="6857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6A6B5-747E-2EBC-36CF-F1B981971AA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212790" y="2212975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PT" sz="1600" b="1" dirty="0" err="1"/>
              <a:t>ADoP</a:t>
            </a:r>
            <a:r>
              <a:rPr lang="pt-PT" sz="1600" b="1" dirty="0"/>
              <a:t> – Autoridade Antidopagem de Portugal</a:t>
            </a:r>
          </a:p>
          <a:p>
            <a:endParaRPr lang="pt-PT" sz="1600" b="1" dirty="0"/>
          </a:p>
          <a:p>
            <a:r>
              <a:rPr lang="pt-PT" sz="1400" dirty="0">
                <a:hlinkClick r:id="rId4"/>
              </a:rPr>
              <a:t>www.adop.pt</a:t>
            </a:r>
            <a:endParaRPr lang="pt-PT" sz="1400" dirty="0"/>
          </a:p>
          <a:p>
            <a:endParaRPr lang="pt-PT" sz="1400" dirty="0"/>
          </a:p>
          <a:p>
            <a:r>
              <a:rPr lang="pt-PT" sz="1400" dirty="0">
                <a:hlinkClick r:id="rId5"/>
              </a:rPr>
              <a:t>antidopagem@adop.pt</a:t>
            </a:r>
            <a:endParaRPr lang="pt-PT" sz="1400" dirty="0"/>
          </a:p>
          <a:p>
            <a:endParaRPr lang="pt-PT" sz="1400" dirty="0"/>
          </a:p>
          <a:p>
            <a:r>
              <a:rPr lang="pt-PT" sz="1400" dirty="0"/>
              <a:t>@antidopagem </a:t>
            </a:r>
          </a:p>
          <a:p>
            <a:endParaRPr lang="pt-PT" sz="1400" dirty="0"/>
          </a:p>
          <a:p>
            <a:r>
              <a:rPr lang="pt-PT" sz="1400" dirty="0"/>
              <a:t>Autoridade Antidopagem de Portugal</a:t>
            </a:r>
          </a:p>
          <a:p>
            <a:endParaRPr lang="pt-PT" sz="1400" dirty="0"/>
          </a:p>
          <a:p>
            <a:r>
              <a:rPr lang="pt-PT" sz="1400" dirty="0"/>
              <a:t>Av. Duque D’Ávila, nº137, Lisboa</a:t>
            </a:r>
          </a:p>
          <a:p>
            <a:endParaRPr lang="pt-PT" sz="1400" dirty="0"/>
          </a:p>
          <a:p>
            <a:r>
              <a:rPr lang="pt-PT" sz="1400" dirty="0" err="1"/>
              <a:t>Tel</a:t>
            </a:r>
            <a:r>
              <a:rPr lang="pt-PT" sz="1400" dirty="0"/>
              <a:t>: +351 21 125 12 37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F4514DD-B862-42AD-C6A2-40806FEA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388" y="3798987"/>
            <a:ext cx="356252" cy="3549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5971D19-7176-788C-30D8-A4353C9E5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280" y="4219608"/>
            <a:ext cx="384815" cy="396692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EC8BF32-8EB7-EAB9-915B-DA07C16AE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909" y="3265418"/>
            <a:ext cx="485211" cy="502155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90B19057-D9BE-FF66-3F4F-DEBEEA63C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917" y="4684487"/>
            <a:ext cx="299865" cy="27105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6CBA1300-4612-52BD-1F50-57E1B28DD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9388" y="5068335"/>
            <a:ext cx="370811" cy="397617"/>
          </a:xfrm>
          <a:prstGeom prst="rect">
            <a:avLst/>
          </a:prstGeom>
        </p:spPr>
      </p:pic>
      <p:pic>
        <p:nvPicPr>
          <p:cNvPr id="10" name="Imagem 14">
            <a:extLst>
              <a:ext uri="{FF2B5EF4-FFF2-40B4-BE49-F238E27FC236}">
                <a16:creationId xmlns:a16="http://schemas.microsoft.com/office/drawing/2014/main" id="{0EEFD46D-EDDA-8D0F-3937-9F4264C506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46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0A6E-C211-4113-A865-275122086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800" b="1" kern="1200" dirty="0">
                <a:latin typeface="+mj-lt"/>
                <a:ea typeface="+mj-ea"/>
                <a:cs typeface="+mj-cs"/>
              </a:rPr>
              <a:t>Desporto limpo: 0% </a:t>
            </a:r>
            <a:r>
              <a:rPr lang="pt-pt" sz="2800" dirty="0"/>
              <a:t>Doping</a:t>
            </a:r>
            <a:r>
              <a:rPr lang="pt-pt" sz="2800" b="1" kern="1200" dirty="0">
                <a:latin typeface="+mj-lt"/>
                <a:ea typeface="+mj-ea"/>
                <a:cs typeface="+mj-cs"/>
              </a:rPr>
              <a:t>, 100% </a:t>
            </a:r>
            <a:r>
              <a:rPr lang="pt-pt" sz="2800" dirty="0"/>
              <a:t>TU!!</a:t>
            </a:r>
            <a:endParaRPr lang="pt-pt" sz="28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6F2E1-700B-420D-9604-8D4FC79A4C71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2647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Enquadramento</a:t>
            </a:r>
            <a:r>
              <a:rPr lang="en-US" sz="1400" b="1" dirty="0"/>
              <a:t> </a:t>
            </a:r>
            <a:r>
              <a:rPr lang="en-US" sz="1400" b="1" dirty="0" err="1"/>
              <a:t>Positivo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O </a:t>
            </a:r>
            <a:r>
              <a:rPr lang="en-US" sz="1400" dirty="0" err="1"/>
              <a:t>desporto</a:t>
            </a:r>
            <a:r>
              <a:rPr lang="en-US" sz="1400" dirty="0"/>
              <a:t> </a:t>
            </a:r>
            <a:r>
              <a:rPr lang="en-US" sz="1400" dirty="0" err="1"/>
              <a:t>limpo</a:t>
            </a:r>
            <a:r>
              <a:rPr lang="en-US" sz="1400" dirty="0"/>
              <a:t> é </a:t>
            </a:r>
            <a:r>
              <a:rPr lang="en-US" sz="1400" dirty="0" err="1"/>
              <a:t>apresentado</a:t>
            </a:r>
            <a:r>
              <a:rPr lang="en-US" sz="1400" dirty="0"/>
              <a:t> </a:t>
            </a:r>
            <a:r>
              <a:rPr lang="en-US" sz="1400" dirty="0" err="1"/>
              <a:t>como</a:t>
            </a:r>
            <a:r>
              <a:rPr lang="en-US" sz="1400" dirty="0"/>
              <a:t> </a:t>
            </a:r>
            <a:r>
              <a:rPr lang="en-US" sz="1400" dirty="0" err="1"/>
              <a:t>uma</a:t>
            </a:r>
            <a:r>
              <a:rPr lang="en-US" sz="1400" dirty="0"/>
              <a:t> </a:t>
            </a:r>
            <a:r>
              <a:rPr lang="en-US" sz="1400" dirty="0" err="1"/>
              <a:t>escolha</a:t>
            </a:r>
            <a:r>
              <a:rPr lang="en-US" sz="1400" dirty="0"/>
              <a:t> </a:t>
            </a:r>
            <a:r>
              <a:rPr lang="en-US" sz="1400" dirty="0" err="1"/>
              <a:t>pessoal</a:t>
            </a:r>
            <a:r>
              <a:rPr lang="en-US" sz="1400" dirty="0"/>
              <a:t> </a:t>
            </a:r>
            <a:r>
              <a:rPr lang="en-US" sz="1400" dirty="0" err="1"/>
              <a:t>ligada</a:t>
            </a:r>
            <a:r>
              <a:rPr lang="en-US" sz="1400" dirty="0"/>
              <a:t> à </a:t>
            </a:r>
            <a:r>
              <a:rPr lang="en-US" sz="1400" dirty="0" err="1"/>
              <a:t>autonomia</a:t>
            </a:r>
            <a:r>
              <a:rPr lang="en-US" sz="1400" dirty="0"/>
              <a:t> e </a:t>
            </a:r>
            <a:r>
              <a:rPr lang="en-US" sz="1400" dirty="0" err="1"/>
              <a:t>responsabilidade</a:t>
            </a:r>
            <a:r>
              <a:rPr lang="en-US" sz="1400" dirty="0"/>
              <a:t> individual dos </a:t>
            </a:r>
            <a:r>
              <a:rPr lang="en-US" sz="1400" dirty="0" err="1"/>
              <a:t>jovens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/>
              <a:t>Valores </a:t>
            </a:r>
            <a:r>
              <a:rPr lang="en-US" sz="1400" b="1" dirty="0" err="1"/>
              <a:t>Fundamentais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O fair play, </a:t>
            </a:r>
            <a:r>
              <a:rPr lang="en-US" sz="1400" dirty="0" err="1"/>
              <a:t>honestidade</a:t>
            </a:r>
            <a:r>
              <a:rPr lang="en-US" sz="1400" dirty="0"/>
              <a:t> e </a:t>
            </a:r>
            <a:r>
              <a:rPr lang="en-US" sz="1400" dirty="0" err="1"/>
              <a:t>respeito</a:t>
            </a:r>
            <a:r>
              <a:rPr lang="en-US" sz="1400" dirty="0"/>
              <a:t> </a:t>
            </a:r>
            <a:r>
              <a:rPr lang="en-US" sz="1400" dirty="0" err="1"/>
              <a:t>são</a:t>
            </a:r>
            <a:r>
              <a:rPr lang="en-US" sz="1400" dirty="0"/>
              <a:t> </a:t>
            </a:r>
            <a:r>
              <a:rPr lang="en-US" sz="1400" dirty="0" err="1"/>
              <a:t>os</a:t>
            </a:r>
            <a:r>
              <a:rPr lang="en-US" sz="1400" dirty="0"/>
              <a:t> </a:t>
            </a:r>
            <a:r>
              <a:rPr lang="en-US" sz="1400" dirty="0" err="1"/>
              <a:t>valores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sustentam</a:t>
            </a:r>
            <a:r>
              <a:rPr lang="en-US" sz="1400" dirty="0"/>
              <a:t> a </a:t>
            </a:r>
            <a:r>
              <a:rPr lang="en-US" sz="1400" dirty="0" err="1"/>
              <a:t>mensagem</a:t>
            </a:r>
            <a:r>
              <a:rPr lang="en-US" sz="1400" dirty="0"/>
              <a:t> contra a </a:t>
            </a:r>
            <a:r>
              <a:rPr lang="en-US" sz="1400" dirty="0" err="1"/>
              <a:t>dopagem</a:t>
            </a:r>
            <a:r>
              <a:rPr lang="en-US" sz="1400" dirty="0"/>
              <a:t> no </a:t>
            </a:r>
            <a:r>
              <a:rPr lang="en-US" sz="1400" dirty="0" err="1"/>
              <a:t>desporto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Prevenção</a:t>
            </a:r>
            <a:r>
              <a:rPr lang="en-US" sz="1400" b="1" dirty="0"/>
              <a:t> e </a:t>
            </a:r>
            <a:r>
              <a:rPr lang="en-US" sz="1400" b="1" dirty="0" err="1"/>
              <a:t>Educação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A </a:t>
            </a:r>
            <a:r>
              <a:rPr lang="en-US" sz="1400" dirty="0" err="1"/>
              <a:t>educação</a:t>
            </a:r>
            <a:r>
              <a:rPr lang="en-US" sz="1400" dirty="0"/>
              <a:t> </a:t>
            </a:r>
            <a:r>
              <a:rPr lang="en-US" sz="1400" dirty="0" err="1"/>
              <a:t>antidopagem</a:t>
            </a:r>
            <a:r>
              <a:rPr lang="en-US" sz="1400" dirty="0"/>
              <a:t> </a:t>
            </a:r>
            <a:r>
              <a:rPr lang="en-US" sz="1400" dirty="0" err="1"/>
              <a:t>deve</a:t>
            </a:r>
            <a:r>
              <a:rPr lang="en-US" sz="1400" dirty="0"/>
              <a:t> ser </a:t>
            </a:r>
            <a:r>
              <a:rPr lang="en-US" sz="1400" dirty="0" err="1"/>
              <a:t>baseada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valores</a:t>
            </a:r>
            <a:r>
              <a:rPr lang="en-US" sz="1400" dirty="0"/>
              <a:t> e </a:t>
            </a:r>
            <a:r>
              <a:rPr lang="en-US" sz="1400" dirty="0" err="1"/>
              <a:t>informação</a:t>
            </a:r>
            <a:r>
              <a:rPr lang="en-US" sz="1400" dirty="0"/>
              <a:t>, 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punição</a:t>
            </a:r>
            <a:r>
              <a:rPr lang="en-US" sz="1400" dirty="0"/>
              <a:t> </a:t>
            </a:r>
            <a:r>
              <a:rPr lang="en-US" sz="1400" dirty="0" err="1"/>
              <a:t>ou</a:t>
            </a:r>
            <a:r>
              <a:rPr lang="en-US" sz="1400" dirty="0"/>
              <a:t> </a:t>
            </a:r>
            <a:r>
              <a:rPr lang="en-US" sz="1400" dirty="0" err="1"/>
              <a:t>controlo</a:t>
            </a:r>
            <a:r>
              <a:rPr lang="en-US" sz="1400" dirty="0"/>
              <a:t> </a:t>
            </a:r>
            <a:r>
              <a:rPr lang="en-US" sz="1400" dirty="0" err="1"/>
              <a:t>rígido</a:t>
            </a:r>
            <a:r>
              <a:rPr lang="en-US" sz="14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b="1" dirty="0" err="1"/>
              <a:t>Saúde</a:t>
            </a:r>
            <a:r>
              <a:rPr lang="en-US" sz="1400" b="1" dirty="0"/>
              <a:t> e </a:t>
            </a:r>
            <a:r>
              <a:rPr lang="en-US" sz="1400" b="1" dirty="0" err="1"/>
              <a:t>Ética</a:t>
            </a:r>
            <a:endParaRPr lang="en-US" sz="14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400" dirty="0"/>
              <a:t>Ser um </a:t>
            </a:r>
            <a:r>
              <a:rPr lang="en-US" sz="1400" dirty="0" err="1"/>
              <a:t>atleta</a:t>
            </a:r>
            <a:r>
              <a:rPr lang="en-US" sz="1400" dirty="0"/>
              <a:t> </a:t>
            </a:r>
            <a:r>
              <a:rPr lang="en-US" sz="1400" dirty="0" err="1"/>
              <a:t>limpo</a:t>
            </a:r>
            <a:r>
              <a:rPr lang="en-US" sz="1400" dirty="0"/>
              <a:t> </a:t>
            </a:r>
            <a:r>
              <a:rPr lang="en-US" sz="1400" dirty="0" err="1"/>
              <a:t>envolve</a:t>
            </a:r>
            <a:r>
              <a:rPr lang="en-US" sz="1400" dirty="0"/>
              <a:t> </a:t>
            </a:r>
            <a:r>
              <a:rPr lang="en-US" sz="1400" dirty="0" err="1"/>
              <a:t>cuidar</a:t>
            </a:r>
            <a:r>
              <a:rPr lang="en-US" sz="1400" dirty="0"/>
              <a:t> da </a:t>
            </a:r>
            <a:r>
              <a:rPr lang="en-US" sz="1400" dirty="0" err="1"/>
              <a:t>saúde</a:t>
            </a:r>
            <a:r>
              <a:rPr lang="en-US" sz="1400" dirty="0"/>
              <a:t>, </a:t>
            </a:r>
            <a:r>
              <a:rPr lang="en-US" sz="1400" dirty="0" err="1"/>
              <a:t>respeitar</a:t>
            </a:r>
            <a:r>
              <a:rPr lang="en-US" sz="1400" dirty="0"/>
              <a:t> </a:t>
            </a:r>
            <a:r>
              <a:rPr lang="en-US" sz="1400" dirty="0" err="1"/>
              <a:t>regras</a:t>
            </a:r>
            <a:r>
              <a:rPr lang="en-US" sz="1400" dirty="0"/>
              <a:t> e </a:t>
            </a:r>
            <a:r>
              <a:rPr lang="en-US" sz="1400" dirty="0" err="1"/>
              <a:t>preservar</a:t>
            </a:r>
            <a:r>
              <a:rPr lang="en-US" sz="1400" dirty="0"/>
              <a:t> o </a:t>
            </a:r>
            <a:r>
              <a:rPr lang="en-US" sz="1400" dirty="0" err="1"/>
              <a:t>verdadeiro</a:t>
            </a:r>
            <a:r>
              <a:rPr lang="en-US" sz="1400" dirty="0"/>
              <a:t> </a:t>
            </a:r>
            <a:r>
              <a:rPr lang="en-US" sz="1400" dirty="0" err="1"/>
              <a:t>significado</a:t>
            </a:r>
            <a:r>
              <a:rPr lang="en-US" sz="1400" dirty="0"/>
              <a:t> do </a:t>
            </a:r>
            <a:r>
              <a:rPr lang="en-US" sz="1400" dirty="0" err="1"/>
              <a:t>desporto</a:t>
            </a:r>
            <a:r>
              <a:rPr lang="en-US" sz="1400" dirty="0"/>
              <a:t>.</a:t>
            </a:r>
          </a:p>
        </p:txBody>
      </p:sp>
      <p:pic>
        <p:nvPicPr>
          <p:cNvPr id="4" name="Content Placeholder 3" descr="Amigos jovens e saudáveis fazendo exercícios ao ar livre.">
            <a:extLst>
              <a:ext uri="{FF2B5EF4-FFF2-40B4-BE49-F238E27FC236}">
                <a16:creationId xmlns:a16="http://schemas.microsoft.com/office/drawing/2014/main" id="{507CFFF5-BCFD-43A3-BB67-6BC9BFB7CB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068" r="41023" b="-1"/>
          <a:stretch>
            <a:fillRect/>
          </a:stretch>
        </p:blipFill>
        <p:spPr>
          <a:xfrm>
            <a:off x="8091732" y="10"/>
            <a:ext cx="4100267" cy="6857990"/>
          </a:xfrm>
        </p:spPr>
      </p:pic>
      <p:pic>
        <p:nvPicPr>
          <p:cNvPr id="3" name="Imagem 14">
            <a:extLst>
              <a:ext uri="{FF2B5EF4-FFF2-40B4-BE49-F238E27FC236}">
                <a16:creationId xmlns:a16="http://schemas.microsoft.com/office/drawing/2014/main" id="{7EFCCFE8-86E2-CE6D-36D8-E1A04D286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40B7-F3E1-80F9-40E1-0D324154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500" b="1" kern="1200" dirty="0">
                <a:latin typeface="+mj-lt"/>
                <a:ea typeface="+mj-ea"/>
                <a:cs typeface="+mj-cs"/>
              </a:rPr>
              <a:t>Pergunta inicial: porque é que alguém </a:t>
            </a:r>
            <a:r>
              <a:rPr lang="pt-pt" sz="2500" dirty="0"/>
              <a:t>recorreria ao</a:t>
            </a:r>
            <a:r>
              <a:rPr lang="pt-pt" sz="2500" b="1" kern="1200" dirty="0">
                <a:latin typeface="+mj-lt"/>
                <a:ea typeface="+mj-ea"/>
                <a:cs typeface="+mj-cs"/>
              </a:rPr>
              <a:t> doping?</a:t>
            </a:r>
          </a:p>
        </p:txBody>
      </p:sp>
      <p:pic>
        <p:nvPicPr>
          <p:cNvPr id="4" name="Content Placeholder 3" descr="Alunos em uma sala de aula durante uma aula">
            <a:extLst>
              <a:ext uri="{FF2B5EF4-FFF2-40B4-BE49-F238E27FC236}">
                <a16:creationId xmlns:a16="http://schemas.microsoft.com/office/drawing/2014/main" id="{2033335E-3F79-494E-BA60-4EC7DA7EB4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443" r="2739" b="-1"/>
          <a:stretch>
            <a:fillRect/>
          </a:stretch>
        </p:blipFill>
        <p:spPr>
          <a:xfrm>
            <a:off x="20" y="10"/>
            <a:ext cx="7584124" cy="6857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4E64D4-3213-4DE3-B830-3307E8CD785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212790" y="2212975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Estímulo</a:t>
            </a:r>
            <a:r>
              <a:rPr lang="en-US" sz="1300" b="1" dirty="0"/>
              <a:t> </a:t>
            </a:r>
            <a:r>
              <a:rPr lang="en-US" sz="1300" b="1" dirty="0" err="1"/>
              <a:t>ao</a:t>
            </a:r>
            <a:r>
              <a:rPr lang="en-US" sz="1300" b="1" dirty="0"/>
              <a:t> </a:t>
            </a:r>
            <a:r>
              <a:rPr lang="en-US" sz="1300" b="1" dirty="0" err="1"/>
              <a:t>Pensamento</a:t>
            </a:r>
            <a:r>
              <a:rPr lang="en-US" sz="1300" b="1" dirty="0"/>
              <a:t> </a:t>
            </a:r>
            <a:r>
              <a:rPr lang="en-US" sz="1300" b="1" dirty="0" err="1"/>
              <a:t>Crítico</a:t>
            </a:r>
            <a:endParaRPr lang="en-US" sz="13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/>
              <a:t>A </a:t>
            </a:r>
            <a:r>
              <a:rPr lang="en-US" sz="1300" dirty="0" err="1"/>
              <a:t>pergunta</a:t>
            </a:r>
            <a:r>
              <a:rPr lang="en-US" sz="1300" dirty="0"/>
              <a:t> </a:t>
            </a:r>
            <a:r>
              <a:rPr lang="en-US" sz="1300" dirty="0" err="1"/>
              <a:t>inicial</a:t>
            </a:r>
            <a:r>
              <a:rPr lang="en-US" sz="1300" dirty="0"/>
              <a:t> </a:t>
            </a:r>
            <a:r>
              <a:rPr lang="en-US" sz="1300" dirty="0" err="1"/>
              <a:t>incentiva</a:t>
            </a:r>
            <a:r>
              <a:rPr lang="en-US" sz="1300" dirty="0"/>
              <a:t> </a:t>
            </a:r>
            <a:r>
              <a:rPr lang="en-US" sz="1300" dirty="0" err="1"/>
              <a:t>os</a:t>
            </a:r>
            <a:r>
              <a:rPr lang="en-US" sz="1300" dirty="0"/>
              <a:t> </a:t>
            </a:r>
            <a:r>
              <a:rPr lang="en-US" sz="1300" dirty="0" err="1"/>
              <a:t>alunos</a:t>
            </a:r>
            <a:r>
              <a:rPr lang="en-US" sz="1300" dirty="0"/>
              <a:t> a </a:t>
            </a:r>
            <a:r>
              <a:rPr lang="en-US" sz="1300" dirty="0" err="1"/>
              <a:t>refletir</a:t>
            </a:r>
            <a:r>
              <a:rPr lang="en-US" sz="1300" dirty="0"/>
              <a:t> </a:t>
            </a:r>
            <a:r>
              <a:rPr lang="en-US" sz="1300" dirty="0" err="1"/>
              <a:t>sobre</a:t>
            </a:r>
            <a:r>
              <a:rPr lang="en-US" sz="1300" dirty="0"/>
              <a:t> as </a:t>
            </a:r>
            <a:r>
              <a:rPr lang="en-US" sz="1300" dirty="0" err="1"/>
              <a:t>múltiplas</a:t>
            </a:r>
            <a:r>
              <a:rPr lang="en-US" sz="1300" dirty="0"/>
              <a:t> </a:t>
            </a:r>
            <a:r>
              <a:rPr lang="en-US" sz="1300" dirty="0" err="1"/>
              <a:t>motivações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trás</a:t>
            </a:r>
            <a:r>
              <a:rPr lang="en-US" sz="1300" dirty="0"/>
              <a:t> da </a:t>
            </a:r>
            <a:r>
              <a:rPr lang="en-US" sz="1300" dirty="0" err="1"/>
              <a:t>dopagem</a:t>
            </a:r>
            <a:r>
              <a:rPr lang="en-US" sz="1300" dirty="0"/>
              <a:t> </a:t>
            </a:r>
            <a:r>
              <a:rPr lang="en-US" sz="1300" dirty="0" err="1"/>
              <a:t>sem</a:t>
            </a:r>
            <a:r>
              <a:rPr lang="en-US" sz="1300" dirty="0"/>
              <a:t> </a:t>
            </a:r>
            <a:r>
              <a:rPr lang="en-US" sz="1300" dirty="0" err="1"/>
              <a:t>julgamentos</a:t>
            </a:r>
            <a:r>
              <a:rPr lang="en-US" sz="1300" dirty="0"/>
              <a:t> </a:t>
            </a:r>
            <a:r>
              <a:rPr lang="en-US" sz="1300" dirty="0" err="1"/>
              <a:t>prévios</a:t>
            </a:r>
            <a:r>
              <a:rPr lang="en-US" sz="1300" dirty="0"/>
              <a:t>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Fatores</a:t>
            </a:r>
            <a:r>
              <a:rPr lang="en-US" sz="1300" b="1" dirty="0"/>
              <a:t> </a:t>
            </a:r>
            <a:r>
              <a:rPr lang="en-US" sz="1300" b="1" dirty="0" err="1"/>
              <a:t>que</a:t>
            </a:r>
            <a:r>
              <a:rPr lang="en-US" sz="1300" b="1" dirty="0"/>
              <a:t> </a:t>
            </a:r>
            <a:r>
              <a:rPr lang="en-US" sz="1300" b="1" dirty="0" err="1"/>
              <a:t>Influenciam</a:t>
            </a:r>
            <a:r>
              <a:rPr lang="en-US" sz="1300" b="1" dirty="0"/>
              <a:t> a </a:t>
            </a:r>
            <a:r>
              <a:rPr lang="en-US" sz="1300" b="1" dirty="0" err="1"/>
              <a:t>Dopagem</a:t>
            </a:r>
            <a:endParaRPr lang="en-US" sz="13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Pressão</a:t>
            </a:r>
            <a:r>
              <a:rPr lang="en-US" sz="1300" dirty="0"/>
              <a:t> para </a:t>
            </a:r>
            <a:r>
              <a:rPr lang="en-US" sz="1300" dirty="0" err="1"/>
              <a:t>vencer</a:t>
            </a:r>
            <a:r>
              <a:rPr lang="en-US" sz="1300" dirty="0"/>
              <a:t>, </a:t>
            </a:r>
            <a:r>
              <a:rPr lang="en-US" sz="1300" dirty="0" err="1"/>
              <a:t>medo</a:t>
            </a:r>
            <a:r>
              <a:rPr lang="en-US" sz="1300" dirty="0"/>
              <a:t> do </a:t>
            </a:r>
            <a:r>
              <a:rPr lang="en-US" sz="1300" dirty="0" err="1"/>
              <a:t>fracasso</a:t>
            </a:r>
            <a:r>
              <a:rPr lang="en-US" sz="1300" dirty="0"/>
              <a:t> e </a:t>
            </a:r>
            <a:r>
              <a:rPr lang="en-US" sz="1300" dirty="0" err="1"/>
              <a:t>influência</a:t>
            </a:r>
            <a:r>
              <a:rPr lang="en-US" sz="1300" dirty="0"/>
              <a:t> de </a:t>
            </a:r>
            <a:r>
              <a:rPr lang="en-US" sz="1300" dirty="0" err="1"/>
              <a:t>colegas</a:t>
            </a:r>
            <a:r>
              <a:rPr lang="en-US" sz="1300" dirty="0"/>
              <a:t> </a:t>
            </a:r>
            <a:r>
              <a:rPr lang="en-US" sz="1300" dirty="0" err="1"/>
              <a:t>são</a:t>
            </a:r>
            <a:r>
              <a:rPr lang="en-US" sz="1300" dirty="0"/>
              <a:t> </a:t>
            </a:r>
            <a:r>
              <a:rPr lang="en-US" sz="1300" dirty="0" err="1"/>
              <a:t>causas</a:t>
            </a:r>
            <a:r>
              <a:rPr lang="en-US" sz="1300" dirty="0"/>
              <a:t> </a:t>
            </a:r>
            <a:r>
              <a:rPr lang="en-US" sz="1300" dirty="0" err="1"/>
              <a:t>comuns</a:t>
            </a:r>
            <a:r>
              <a:rPr lang="en-US" sz="1300" dirty="0"/>
              <a:t> </a:t>
            </a:r>
            <a:r>
              <a:rPr lang="en-US" sz="1300" dirty="0" err="1"/>
              <a:t>que</a:t>
            </a:r>
            <a:r>
              <a:rPr lang="en-US" sz="1300" dirty="0"/>
              <a:t> </a:t>
            </a:r>
            <a:r>
              <a:rPr lang="en-US" sz="1300" dirty="0" err="1"/>
              <a:t>levam</a:t>
            </a:r>
            <a:r>
              <a:rPr lang="en-US" sz="1300" dirty="0"/>
              <a:t> à </a:t>
            </a:r>
            <a:r>
              <a:rPr lang="en-US" sz="1300" dirty="0" err="1"/>
              <a:t>dopagem</a:t>
            </a:r>
            <a:r>
              <a:rPr lang="en-US" sz="1300" dirty="0"/>
              <a:t>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Importância</a:t>
            </a:r>
            <a:r>
              <a:rPr lang="en-US" sz="1300" b="1" dirty="0"/>
              <a:t> da </a:t>
            </a:r>
            <a:r>
              <a:rPr lang="en-US" sz="1300" b="1" dirty="0" err="1"/>
              <a:t>Prevenção</a:t>
            </a:r>
            <a:r>
              <a:rPr lang="en-US" sz="1300" b="1" dirty="0"/>
              <a:t> </a:t>
            </a:r>
            <a:r>
              <a:rPr lang="en-US" sz="1300" b="1" dirty="0" err="1"/>
              <a:t>Educativa</a:t>
            </a:r>
            <a:endParaRPr lang="en-US" sz="13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PT" sz="1300" dirty="0"/>
              <a:t>Ter informação correta e apoio adequado ajuda a evitar escolhas erradas e a tomar decisões de forma mais consciente.</a:t>
            </a:r>
            <a:endParaRPr lang="en-US" sz="1300" dirty="0"/>
          </a:p>
        </p:txBody>
      </p:sp>
      <p:pic>
        <p:nvPicPr>
          <p:cNvPr id="6" name="Imagem 14">
            <a:extLst>
              <a:ext uri="{FF2B5EF4-FFF2-40B4-BE49-F238E27FC236}">
                <a16:creationId xmlns:a16="http://schemas.microsoft.com/office/drawing/2014/main" id="{24E96195-C07C-8901-BBB0-AB4334CE0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7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08FD-CCCD-9126-50DC-497A1329A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 dirty="0"/>
              <a:t>Valores, </a:t>
            </a:r>
            <a:r>
              <a:rPr lang="en-US" dirty="0" err="1"/>
              <a:t>ética</a:t>
            </a:r>
            <a:r>
              <a:rPr lang="en-US" dirty="0"/>
              <a:t> e </a:t>
            </a:r>
            <a:r>
              <a:rPr lang="en-US" dirty="0" err="1"/>
              <a:t>objetivos</a:t>
            </a:r>
            <a:r>
              <a:rPr lang="en-US" dirty="0"/>
              <a:t> da </a:t>
            </a:r>
            <a:r>
              <a:rPr lang="en-US" dirty="0" err="1"/>
              <a:t>prevenção</a:t>
            </a:r>
            <a:r>
              <a:rPr lang="en-US" dirty="0"/>
              <a:t> da </a:t>
            </a:r>
            <a:r>
              <a:rPr lang="en-US" dirty="0" err="1"/>
              <a:t>dopagem</a:t>
            </a:r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C0B5D3-6D70-A4B5-5BB4-28EB1C689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6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77E5-D846-D3F0-A95D-9D8C0A51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3300" dirty="0"/>
              <a:t>Objetivos da</a:t>
            </a:r>
            <a:r>
              <a:rPr lang="pt-pt" sz="3300" b="1" kern="1200" dirty="0">
                <a:latin typeface="+mj-lt"/>
                <a:ea typeface="+mj-ea"/>
                <a:cs typeface="+mj-cs"/>
              </a:rPr>
              <a:t> prevenç</a:t>
            </a:r>
            <a:r>
              <a:rPr lang="pt-pt" sz="3300" dirty="0"/>
              <a:t>ão da dopagem</a:t>
            </a:r>
            <a:r>
              <a:rPr lang="pt-pt" sz="3300" b="1" kern="1200" dirty="0">
                <a:latin typeface="+mj-lt"/>
                <a:ea typeface="+mj-ea"/>
                <a:cs typeface="+mj-cs"/>
              </a:rPr>
              <a:t> no desporto</a:t>
            </a:r>
          </a:p>
        </p:txBody>
      </p:sp>
      <p:pic>
        <p:nvPicPr>
          <p:cNvPr id="4" name="Content Placeholder 3" descr="Só mais um pouco">
            <a:extLst>
              <a:ext uri="{FF2B5EF4-FFF2-40B4-BE49-F238E27FC236}">
                <a16:creationId xmlns:a16="http://schemas.microsoft.com/office/drawing/2014/main" id="{053353EE-F362-4080-B817-B1F817387B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952" r="15771" b="-1"/>
          <a:stretch>
            <a:fillRect/>
          </a:stretch>
        </p:blipFill>
        <p:spPr>
          <a:xfrm>
            <a:off x="20" y="10"/>
            <a:ext cx="7781345" cy="6857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24C32A-24B8-448C-B2CA-8C009B78731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440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000" b="1" dirty="0" err="1"/>
              <a:t>Preservação</a:t>
            </a:r>
            <a:r>
              <a:rPr lang="en-US" sz="1000" b="1" dirty="0"/>
              <a:t> da </a:t>
            </a:r>
            <a:r>
              <a:rPr lang="en-US" sz="1000" b="1" dirty="0" err="1"/>
              <a:t>Verdade</a:t>
            </a:r>
            <a:r>
              <a:rPr lang="en-US" sz="1000" b="1" dirty="0"/>
              <a:t> </a:t>
            </a:r>
            <a:r>
              <a:rPr lang="en-US" sz="1000" b="1" dirty="0" err="1"/>
              <a:t>Desportiva</a:t>
            </a:r>
            <a:endParaRPr lang="en-US" sz="10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000" dirty="0" err="1"/>
              <a:t>Garantir</a:t>
            </a:r>
            <a:r>
              <a:rPr lang="en-US" sz="1000" dirty="0"/>
              <a:t> </a:t>
            </a:r>
            <a:r>
              <a:rPr lang="en-US" sz="1000" dirty="0" err="1"/>
              <a:t>que</a:t>
            </a:r>
            <a:r>
              <a:rPr lang="en-US" sz="1000" dirty="0"/>
              <a:t> </a:t>
            </a:r>
            <a:r>
              <a:rPr lang="en-US" sz="1000" dirty="0" err="1"/>
              <a:t>os</a:t>
            </a:r>
            <a:r>
              <a:rPr lang="en-US" sz="1000" dirty="0"/>
              <a:t> </a:t>
            </a:r>
            <a:r>
              <a:rPr lang="en-US" sz="1000" dirty="0" err="1"/>
              <a:t>resultados</a:t>
            </a:r>
            <a:r>
              <a:rPr lang="en-US" sz="1000" dirty="0"/>
              <a:t> </a:t>
            </a:r>
            <a:r>
              <a:rPr lang="en-US" sz="1000" dirty="0" err="1"/>
              <a:t>refletem</a:t>
            </a:r>
            <a:r>
              <a:rPr lang="en-US" sz="1000" dirty="0"/>
              <a:t> </a:t>
            </a:r>
            <a:r>
              <a:rPr lang="en-US" sz="1000" dirty="0" err="1"/>
              <a:t>esforço</a:t>
            </a:r>
            <a:r>
              <a:rPr lang="en-US" sz="1000" dirty="0"/>
              <a:t>, </a:t>
            </a:r>
            <a:r>
              <a:rPr lang="en-US" sz="1000" dirty="0" err="1"/>
              <a:t>talento</a:t>
            </a:r>
            <a:r>
              <a:rPr lang="en-US" sz="1000" dirty="0"/>
              <a:t> e </a:t>
            </a:r>
            <a:r>
              <a:rPr lang="en-US" sz="1000" dirty="0" err="1"/>
              <a:t>treino</a:t>
            </a:r>
            <a:r>
              <a:rPr lang="en-US" sz="1000" dirty="0"/>
              <a:t>, </a:t>
            </a:r>
            <a:r>
              <a:rPr lang="en-US" sz="1000" dirty="0" err="1"/>
              <a:t>não</a:t>
            </a:r>
            <a:r>
              <a:rPr lang="en-US" sz="1000" dirty="0"/>
              <a:t> </a:t>
            </a:r>
            <a:r>
              <a:rPr lang="en-US" sz="1000" dirty="0" err="1"/>
              <a:t>uso</a:t>
            </a:r>
            <a:r>
              <a:rPr lang="en-US" sz="1000" dirty="0"/>
              <a:t> de </a:t>
            </a:r>
            <a:r>
              <a:rPr lang="en-US" sz="1000" dirty="0" err="1"/>
              <a:t>substâncias</a:t>
            </a:r>
            <a:r>
              <a:rPr lang="en-US" sz="1000" dirty="0"/>
              <a:t> </a:t>
            </a:r>
            <a:r>
              <a:rPr lang="en-US" sz="1000" dirty="0" err="1"/>
              <a:t>proibidas</a:t>
            </a:r>
            <a:r>
              <a:rPr lang="en-US" sz="1000" dirty="0"/>
              <a:t>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000" b="1" dirty="0" err="1"/>
              <a:t>Proteção</a:t>
            </a:r>
            <a:r>
              <a:rPr lang="en-US" sz="1000" b="1" dirty="0"/>
              <a:t> da </a:t>
            </a:r>
            <a:r>
              <a:rPr lang="en-US" sz="1000" b="1" dirty="0" err="1"/>
              <a:t>Saúde</a:t>
            </a:r>
            <a:r>
              <a:rPr lang="en-US" sz="1000" b="1" dirty="0"/>
              <a:t> dos </a:t>
            </a:r>
            <a:r>
              <a:rPr lang="en-US" sz="1000" b="1" dirty="0" err="1"/>
              <a:t>Atletas</a:t>
            </a:r>
            <a:endParaRPr lang="en-US" sz="10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000" dirty="0" err="1"/>
              <a:t>Efeitos</a:t>
            </a:r>
            <a:r>
              <a:rPr lang="en-US" sz="1000" dirty="0"/>
              <a:t> graves e </a:t>
            </a:r>
            <a:r>
              <a:rPr lang="en-US" sz="1000" dirty="0" err="1"/>
              <a:t>irreversíveis</a:t>
            </a:r>
            <a:r>
              <a:rPr lang="en-US" sz="1000" dirty="0"/>
              <a:t> do doping </a:t>
            </a:r>
            <a:r>
              <a:rPr lang="en-US" sz="1000" dirty="0" err="1"/>
              <a:t>são</a:t>
            </a:r>
            <a:r>
              <a:rPr lang="en-US" sz="1000" dirty="0"/>
              <a:t> </a:t>
            </a:r>
            <a:r>
              <a:rPr lang="en-US" sz="1000" dirty="0" err="1"/>
              <a:t>evitados</a:t>
            </a:r>
            <a:r>
              <a:rPr lang="en-US" sz="1000" dirty="0"/>
              <a:t> para </a:t>
            </a:r>
            <a:r>
              <a:rPr lang="en-US" sz="1000" dirty="0" err="1"/>
              <a:t>proteger</a:t>
            </a:r>
            <a:r>
              <a:rPr lang="en-US" sz="1000" dirty="0"/>
              <a:t> a </a:t>
            </a:r>
            <a:r>
              <a:rPr lang="en-US" sz="1000" dirty="0" err="1"/>
              <a:t>saúde</a:t>
            </a:r>
            <a:r>
              <a:rPr lang="en-US" sz="1000" dirty="0"/>
              <a:t>, </a:t>
            </a:r>
            <a:r>
              <a:rPr lang="en-US" sz="1000" dirty="0" err="1"/>
              <a:t>especialmente</a:t>
            </a:r>
            <a:r>
              <a:rPr lang="en-US" sz="1000" dirty="0"/>
              <a:t> dos </a:t>
            </a:r>
            <a:r>
              <a:rPr lang="en-US" sz="1000" dirty="0" err="1"/>
              <a:t>jovens</a:t>
            </a:r>
            <a:r>
              <a:rPr lang="en-US" sz="1000" dirty="0"/>
              <a:t>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en-US" sz="1000" b="1" dirty="0" err="1"/>
              <a:t>Defesa</a:t>
            </a:r>
            <a:r>
              <a:rPr lang="en-US" sz="1000" b="1" dirty="0"/>
              <a:t> do Espírito </a:t>
            </a:r>
            <a:r>
              <a:rPr lang="en-US" sz="1000" b="1" dirty="0" err="1"/>
              <a:t>Desportivo</a:t>
            </a:r>
            <a:endParaRPr lang="en-US" sz="1000" b="1" dirty="0"/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n-US" sz="1000" dirty="0"/>
              <a:t>Valorização do </a:t>
            </a:r>
            <a:r>
              <a:rPr lang="en-US" sz="1000" dirty="0" err="1"/>
              <a:t>respeito</a:t>
            </a:r>
            <a:r>
              <a:rPr lang="en-US" sz="1000" dirty="0"/>
              <a:t> </a:t>
            </a:r>
            <a:r>
              <a:rPr lang="en-US" sz="1000" dirty="0" err="1"/>
              <a:t>pelas</a:t>
            </a:r>
            <a:r>
              <a:rPr lang="en-US" sz="1000" dirty="0"/>
              <a:t> </a:t>
            </a:r>
            <a:r>
              <a:rPr lang="en-US" sz="1000" dirty="0" err="1"/>
              <a:t>regras</a:t>
            </a:r>
            <a:r>
              <a:rPr lang="en-US" sz="1000" dirty="0"/>
              <a:t>, </a:t>
            </a:r>
            <a:r>
              <a:rPr lang="en-US" sz="1000" dirty="0" err="1"/>
              <a:t>adversários</a:t>
            </a:r>
            <a:r>
              <a:rPr lang="en-US" sz="1000" dirty="0"/>
              <a:t> e </a:t>
            </a:r>
            <a:r>
              <a:rPr lang="en-US" sz="1000" dirty="0" err="1"/>
              <a:t>por</a:t>
            </a:r>
            <a:r>
              <a:rPr lang="en-US" sz="1000" dirty="0"/>
              <a:t> </a:t>
            </a:r>
            <a:r>
              <a:rPr lang="en-US" sz="1000" dirty="0" err="1"/>
              <a:t>si</a:t>
            </a:r>
            <a:r>
              <a:rPr lang="en-US" sz="1000" dirty="0"/>
              <a:t> </a:t>
            </a:r>
            <a:r>
              <a:rPr lang="en-US" sz="1000" dirty="0" err="1"/>
              <a:t>próprio</a:t>
            </a:r>
            <a:r>
              <a:rPr lang="en-US" sz="1000" dirty="0"/>
              <a:t> no </a:t>
            </a:r>
            <a:r>
              <a:rPr lang="en-US" sz="1000" dirty="0" err="1"/>
              <a:t>desporto</a:t>
            </a:r>
            <a:r>
              <a:rPr lang="en-US" sz="1000" dirty="0"/>
              <a:t> e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vida</a:t>
            </a:r>
            <a:r>
              <a:rPr lang="en-US" sz="1000" dirty="0"/>
              <a:t>.</a:t>
            </a:r>
          </a:p>
        </p:txBody>
      </p:sp>
      <p:pic>
        <p:nvPicPr>
          <p:cNvPr id="3" name="Imagem 14">
            <a:extLst>
              <a:ext uri="{FF2B5EF4-FFF2-40B4-BE49-F238E27FC236}">
                <a16:creationId xmlns:a16="http://schemas.microsoft.com/office/drawing/2014/main" id="{7853A43B-145C-9E5C-DE70-E8EF96726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55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39752-7738-5E07-1DBC-1037E9067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/>
          <a:p>
            <a:r>
              <a:rPr lang="en-US"/>
              <a:t>Risco e vulnerabilidade à dopagem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8B1BA9-E909-30D1-0ACB-A05187F13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373" y="3962397"/>
            <a:ext cx="1722124" cy="262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33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CB8DC-DAF2-1E45-12F3-76EA7E28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/>
          <a:p>
            <a:r>
              <a:rPr lang="en-US"/>
              <a:t>Momentos de maior risco para escolhas erradas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E0AC73-737E-41D5-A725-4F9B8961B7D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8504470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612647" y="2333860"/>
          <a:ext cx="8467558" cy="368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14">
            <a:extLst>
              <a:ext uri="{FF2B5EF4-FFF2-40B4-BE49-F238E27FC236}">
                <a16:creationId xmlns:a16="http://schemas.microsoft.com/office/drawing/2014/main" id="{D8B1660A-62E1-BC8E-3AE4-7FB5B437D9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4" y="6456595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6771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3F95-6C4D-E5B0-20DF-780BD990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2500" b="1" kern="1200">
                <a:latin typeface="+mj-lt"/>
                <a:ea typeface="+mj-ea"/>
                <a:cs typeface="+mj-cs"/>
              </a:rPr>
              <a:t>Dopagem deliberada e dopagem inadvertida</a:t>
            </a:r>
          </a:p>
        </p:txBody>
      </p:sp>
      <p:pic>
        <p:nvPicPr>
          <p:cNvPr id="4" name="Content Placeholder 3" descr="Treinadora mostrando o tempo da atleta no cronômetro.">
            <a:extLst>
              <a:ext uri="{FF2B5EF4-FFF2-40B4-BE49-F238E27FC236}">
                <a16:creationId xmlns:a16="http://schemas.microsoft.com/office/drawing/2014/main" id="{6CBF16AD-28C3-4974-AD10-CF29E68F77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6181" b="-1"/>
          <a:stretch>
            <a:fillRect/>
          </a:stretch>
        </p:blipFill>
        <p:spPr>
          <a:xfrm>
            <a:off x="20" y="10"/>
            <a:ext cx="7584124" cy="68579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44BC4-590F-47D1-9991-316F102B2FB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212790" y="2212975"/>
            <a:ext cx="3401568" cy="4095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Dopagem</a:t>
            </a:r>
            <a:r>
              <a:rPr lang="en-US" sz="1300" b="1" dirty="0"/>
              <a:t> </a:t>
            </a:r>
            <a:r>
              <a:rPr lang="en-US" sz="1300" b="1" dirty="0" err="1"/>
              <a:t>Deliberada</a:t>
            </a:r>
            <a:endParaRPr lang="en-US" sz="13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Dopagem</a:t>
            </a:r>
            <a:r>
              <a:rPr lang="en-US" sz="1300" dirty="0"/>
              <a:t> </a:t>
            </a:r>
            <a:r>
              <a:rPr lang="en-US" sz="1300" dirty="0" err="1"/>
              <a:t>deliberada</a:t>
            </a:r>
            <a:r>
              <a:rPr lang="en-US" sz="1300" dirty="0"/>
              <a:t> </a:t>
            </a:r>
            <a:r>
              <a:rPr lang="en-US" sz="1300" dirty="0" err="1"/>
              <a:t>envolve</a:t>
            </a:r>
            <a:r>
              <a:rPr lang="en-US" sz="1300" dirty="0"/>
              <a:t> </a:t>
            </a:r>
            <a:r>
              <a:rPr lang="en-US" sz="1300" dirty="0" err="1"/>
              <a:t>intenção</a:t>
            </a:r>
            <a:r>
              <a:rPr lang="en-US" sz="1300" dirty="0"/>
              <a:t> </a:t>
            </a:r>
            <a:r>
              <a:rPr lang="en-US" sz="1300" dirty="0" err="1"/>
              <a:t>clara</a:t>
            </a:r>
            <a:r>
              <a:rPr lang="en-US" sz="1300" dirty="0"/>
              <a:t> de </a:t>
            </a:r>
            <a:r>
              <a:rPr lang="en-US" sz="1300" dirty="0" err="1"/>
              <a:t>melhorar</a:t>
            </a:r>
            <a:r>
              <a:rPr lang="en-US" sz="1300" dirty="0"/>
              <a:t> </a:t>
            </a:r>
            <a:r>
              <a:rPr lang="en-US" sz="1300" dirty="0" err="1"/>
              <a:t>desempenho</a:t>
            </a:r>
            <a:r>
              <a:rPr lang="en-US" sz="1300" dirty="0"/>
              <a:t> com </a:t>
            </a:r>
            <a:r>
              <a:rPr lang="en-US" sz="1300" dirty="0" err="1"/>
              <a:t>substâncias</a:t>
            </a:r>
            <a:r>
              <a:rPr lang="en-US" sz="1300" dirty="0"/>
              <a:t> </a:t>
            </a:r>
            <a:r>
              <a:rPr lang="en-US" sz="1300" dirty="0" err="1"/>
              <a:t>proibidas</a:t>
            </a:r>
            <a:r>
              <a:rPr lang="en-US" sz="13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Dopagem</a:t>
            </a:r>
            <a:r>
              <a:rPr lang="en-US" sz="1300" b="1" dirty="0"/>
              <a:t> </a:t>
            </a:r>
            <a:r>
              <a:rPr lang="en-US" sz="1300" b="1" dirty="0" err="1"/>
              <a:t>Inadvertida</a:t>
            </a:r>
            <a:endParaRPr lang="en-US" sz="13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Dopagem</a:t>
            </a:r>
            <a:r>
              <a:rPr lang="en-US" sz="1300" dirty="0"/>
              <a:t> </a:t>
            </a:r>
            <a:r>
              <a:rPr lang="en-US" sz="1300" dirty="0" err="1"/>
              <a:t>inadvertida</a:t>
            </a:r>
            <a:r>
              <a:rPr lang="en-US" sz="1300" dirty="0"/>
              <a:t> </a:t>
            </a:r>
            <a:r>
              <a:rPr lang="en-US" sz="1300" dirty="0" err="1"/>
              <a:t>ocorre</a:t>
            </a:r>
            <a:r>
              <a:rPr lang="en-US" sz="1300" dirty="0"/>
              <a:t> </a:t>
            </a:r>
            <a:r>
              <a:rPr lang="en-US" sz="1300" dirty="0" err="1"/>
              <a:t>sem</a:t>
            </a:r>
            <a:r>
              <a:rPr lang="en-US" sz="1300" dirty="0"/>
              <a:t> </a:t>
            </a:r>
            <a:r>
              <a:rPr lang="en-US" sz="1300" dirty="0" err="1"/>
              <a:t>conhecimento</a:t>
            </a:r>
            <a:r>
              <a:rPr lang="en-US" sz="1300" dirty="0"/>
              <a:t> do </a:t>
            </a:r>
            <a:r>
              <a:rPr lang="en-US" sz="1300" dirty="0" err="1"/>
              <a:t>atleta</a:t>
            </a:r>
            <a:r>
              <a:rPr lang="en-US" sz="1300" dirty="0"/>
              <a:t> </a:t>
            </a:r>
            <a:r>
              <a:rPr lang="en-US" sz="1300" dirty="0" err="1"/>
              <a:t>devido</a:t>
            </a:r>
            <a:r>
              <a:rPr lang="en-US" sz="1300" dirty="0"/>
              <a:t> a </a:t>
            </a:r>
            <a:r>
              <a:rPr lang="en-US" sz="1300" dirty="0" err="1"/>
              <a:t>medicamentos</a:t>
            </a:r>
            <a:r>
              <a:rPr lang="en-US" sz="1300" dirty="0"/>
              <a:t>, </a:t>
            </a:r>
            <a:r>
              <a:rPr lang="en-US" sz="1300" dirty="0" err="1"/>
              <a:t>suplementos</a:t>
            </a:r>
            <a:r>
              <a:rPr lang="en-US" sz="1300" dirty="0"/>
              <a:t> </a:t>
            </a:r>
            <a:r>
              <a:rPr lang="en-US" sz="1300" dirty="0" err="1"/>
              <a:t>contaminados</a:t>
            </a:r>
            <a:r>
              <a:rPr lang="en-US" sz="1300" dirty="0"/>
              <a:t> </a:t>
            </a:r>
            <a:r>
              <a:rPr lang="en-US" sz="1300" dirty="0" err="1"/>
              <a:t>ou</a:t>
            </a:r>
            <a:r>
              <a:rPr lang="en-US" sz="1300" dirty="0"/>
              <a:t> </a:t>
            </a:r>
            <a:r>
              <a:rPr lang="en-US" sz="1300" dirty="0" err="1"/>
              <a:t>outras</a:t>
            </a:r>
            <a:r>
              <a:rPr lang="en-US" sz="1300" dirty="0"/>
              <a:t> </a:t>
            </a:r>
            <a:r>
              <a:rPr lang="en-US" sz="1300" dirty="0" err="1"/>
              <a:t>fontes</a:t>
            </a:r>
            <a:r>
              <a:rPr lang="en-US" sz="1300" dirty="0"/>
              <a:t> de </a:t>
            </a:r>
            <a:r>
              <a:rPr lang="en-US" sz="1300" dirty="0" err="1"/>
              <a:t>contaminação</a:t>
            </a:r>
            <a:r>
              <a:rPr lang="en-US" sz="1300" dirty="0"/>
              <a:t>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b="1" dirty="0" err="1"/>
              <a:t>Importância</a:t>
            </a:r>
            <a:r>
              <a:rPr lang="en-US" sz="1300" b="1" dirty="0"/>
              <a:t> da </a:t>
            </a:r>
            <a:r>
              <a:rPr lang="en-US" sz="1300" b="1" dirty="0" err="1"/>
              <a:t>Educação</a:t>
            </a:r>
            <a:r>
              <a:rPr lang="en-US" sz="1300" b="1" dirty="0"/>
              <a:t> e </a:t>
            </a:r>
            <a:r>
              <a:rPr lang="en-US" sz="1300" b="1" dirty="0" err="1"/>
              <a:t>Prevenção</a:t>
            </a:r>
            <a:endParaRPr lang="en-US" sz="1300" b="1" dirty="0"/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300" dirty="0" err="1"/>
              <a:t>Educação</a:t>
            </a:r>
            <a:r>
              <a:rPr lang="en-US" sz="1300" dirty="0"/>
              <a:t> </a:t>
            </a:r>
            <a:r>
              <a:rPr lang="en-US" sz="1300" dirty="0" err="1"/>
              <a:t>ajuda</a:t>
            </a:r>
            <a:r>
              <a:rPr lang="en-US" sz="1300" dirty="0"/>
              <a:t> a </a:t>
            </a:r>
            <a:r>
              <a:rPr lang="en-US" sz="1300" dirty="0" err="1"/>
              <a:t>evitar</a:t>
            </a:r>
            <a:r>
              <a:rPr lang="en-US" sz="1300" dirty="0"/>
              <a:t> </a:t>
            </a:r>
            <a:r>
              <a:rPr lang="en-US" sz="1300" dirty="0" err="1"/>
              <a:t>dopagem</a:t>
            </a:r>
            <a:r>
              <a:rPr lang="en-US" sz="1300" dirty="0"/>
              <a:t> </a:t>
            </a:r>
            <a:r>
              <a:rPr lang="en-US" sz="1300" dirty="0" err="1"/>
              <a:t>inadvertida</a:t>
            </a:r>
            <a:r>
              <a:rPr lang="en-US" sz="1300" dirty="0"/>
              <a:t> e </a:t>
            </a:r>
            <a:r>
              <a:rPr lang="en-US" sz="1300" dirty="0" err="1"/>
              <a:t>reforça</a:t>
            </a:r>
            <a:r>
              <a:rPr lang="en-US" sz="1300" dirty="0"/>
              <a:t> </a:t>
            </a:r>
            <a:r>
              <a:rPr lang="en-US" sz="1300" dirty="0" err="1"/>
              <a:t>responsabilidade</a:t>
            </a:r>
            <a:r>
              <a:rPr lang="en-US" sz="1300" dirty="0"/>
              <a:t> e </a:t>
            </a:r>
            <a:r>
              <a:rPr lang="en-US" sz="1300" dirty="0" err="1"/>
              <a:t>pensamento</a:t>
            </a:r>
            <a:r>
              <a:rPr lang="en-US" sz="1300" dirty="0"/>
              <a:t> </a:t>
            </a:r>
            <a:r>
              <a:rPr lang="en-US" sz="1300" dirty="0" err="1"/>
              <a:t>crítico</a:t>
            </a:r>
            <a:r>
              <a:rPr lang="en-US" sz="1300" dirty="0"/>
              <a:t>.</a:t>
            </a:r>
          </a:p>
        </p:txBody>
      </p:sp>
      <p:pic>
        <p:nvPicPr>
          <p:cNvPr id="6" name="Imagem 14">
            <a:extLst>
              <a:ext uri="{FF2B5EF4-FFF2-40B4-BE49-F238E27FC236}">
                <a16:creationId xmlns:a16="http://schemas.microsoft.com/office/drawing/2014/main" id="{12C71B13-8D69-4064-6696-6B7EB9F9A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80" y="6420019"/>
            <a:ext cx="1843007" cy="2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7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" id="{83D43F4A-02D5-42AD-9542-27487597C212}" vid="{14154C61-C2E2-42F2-9833-4EC39495D4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4249</Words>
  <Application>Microsoft Office PowerPoint</Application>
  <PresentationFormat>Ecrã Panorâmico</PresentationFormat>
  <Paragraphs>175</Paragraphs>
  <Slides>22</Slides>
  <Notes>22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6" baseType="lpstr">
      <vt:lpstr>Arial</vt:lpstr>
      <vt:lpstr>Calibri</vt:lpstr>
      <vt:lpstr>Neue Haas Grotesk Text Pro</vt:lpstr>
      <vt:lpstr>Helena</vt:lpstr>
      <vt:lpstr>Prevenção da Dopagem no Ensino Secundário: Guia Prático para Professores de Educação Física</vt:lpstr>
      <vt:lpstr>Introdução e enquadramento da prevenção da dopagem</vt:lpstr>
      <vt:lpstr>Desporto limpo: 0% Doping, 100% TU!!</vt:lpstr>
      <vt:lpstr>Pergunta inicial: porque é que alguém recorreria ao doping?</vt:lpstr>
      <vt:lpstr>Valores, ética e objetivos da prevenção da dopagem</vt:lpstr>
      <vt:lpstr>Objetivos da prevenção da dopagem no desporto</vt:lpstr>
      <vt:lpstr>Risco e vulnerabilidade à dopagem</vt:lpstr>
      <vt:lpstr>Momentos de maior risco para escolhas erradas</vt:lpstr>
      <vt:lpstr>Dopagem deliberada e dopagem inadvertida</vt:lpstr>
      <vt:lpstr>Responsabilidade pessoal: a regra principal</vt:lpstr>
      <vt:lpstr>Como acontecem os erros mais comuns</vt:lpstr>
      <vt:lpstr>Situações frequentes de erro entre jovens</vt:lpstr>
      <vt:lpstr>Suplementos: o que é importante saber</vt:lpstr>
      <vt:lpstr>Consequências e impacto pessoal</vt:lpstr>
      <vt:lpstr>Consequências da dopagem para jovens atletas</vt:lpstr>
      <vt:lpstr>Impacto na escola, na equipa e na imagem pessoal</vt:lpstr>
      <vt:lpstr>Tomada de decisão e prevenção prática</vt:lpstr>
      <vt:lpstr>Como tomar boas decisões no dia a dia</vt:lpstr>
      <vt:lpstr>Onde encontrar informação segura e apoio</vt:lpstr>
      <vt:lpstr>Mensagem final: ser limpo é uma escolha</vt:lpstr>
      <vt:lpstr>Ficha de Atividade – Desporto Limpo</vt:lpstr>
      <vt:lpstr>Contactos e Informação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ricardo.godinho@adop.pt</dc:creator>
  <cp:lastModifiedBy>Ricardo Godinho</cp:lastModifiedBy>
  <cp:revision>1</cp:revision>
  <dcterms:modified xsi:type="dcterms:W3CDTF">2026-06-19T10:56:29Z</dcterms:modified>
</cp:coreProperties>
</file>